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256" r:id="rId2"/>
    <p:sldId id="546" r:id="rId3"/>
    <p:sldId id="547" r:id="rId4"/>
    <p:sldId id="549" r:id="rId5"/>
    <p:sldId id="550" r:id="rId6"/>
    <p:sldId id="590" r:id="rId7"/>
    <p:sldId id="591" r:id="rId8"/>
    <p:sldId id="555" r:id="rId9"/>
    <p:sldId id="556" r:id="rId10"/>
    <p:sldId id="557" r:id="rId11"/>
    <p:sldId id="558" r:id="rId12"/>
    <p:sldId id="559" r:id="rId13"/>
    <p:sldId id="560" r:id="rId14"/>
    <p:sldId id="561" r:id="rId15"/>
    <p:sldId id="562" r:id="rId16"/>
    <p:sldId id="563" r:id="rId17"/>
    <p:sldId id="564" r:id="rId18"/>
    <p:sldId id="565" r:id="rId19"/>
    <p:sldId id="566" r:id="rId20"/>
    <p:sldId id="567" r:id="rId21"/>
    <p:sldId id="568" r:id="rId22"/>
    <p:sldId id="569" r:id="rId23"/>
    <p:sldId id="643" r:id="rId24"/>
    <p:sldId id="656" r:id="rId25"/>
    <p:sldId id="666" r:id="rId26"/>
    <p:sldId id="570" r:id="rId27"/>
    <p:sldId id="571" r:id="rId28"/>
    <p:sldId id="572" r:id="rId29"/>
    <p:sldId id="573" r:id="rId30"/>
    <p:sldId id="574" r:id="rId31"/>
    <p:sldId id="575" r:id="rId32"/>
    <p:sldId id="577" r:id="rId33"/>
    <p:sldId id="579" r:id="rId34"/>
    <p:sldId id="580" r:id="rId35"/>
    <p:sldId id="587" r:id="rId36"/>
    <p:sldId id="588" r:id="rId37"/>
    <p:sldId id="589" r:id="rId38"/>
    <p:sldId id="592" r:id="rId39"/>
    <p:sldId id="593" r:id="rId40"/>
    <p:sldId id="594" r:id="rId41"/>
    <p:sldId id="595" r:id="rId42"/>
    <p:sldId id="693" r:id="rId43"/>
    <p:sldId id="699" r:id="rId44"/>
    <p:sldId id="700" r:id="rId45"/>
    <p:sldId id="701" r:id="rId4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93">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2317"/>
    <a:srgbClr val="CC006A"/>
    <a:srgbClr val="02FF00"/>
    <a:srgbClr val="1B1B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28" autoAdjust="0"/>
  </p:normalViewPr>
  <p:slideViewPr>
    <p:cSldViewPr snapToGrid="0" showGuides="1">
      <p:cViewPr varScale="1">
        <p:scale>
          <a:sx n="108" d="100"/>
          <a:sy n="108" d="100"/>
        </p:scale>
        <p:origin x="1740" y="108"/>
      </p:cViewPr>
      <p:guideLst>
        <p:guide orient="horz" pos="3993"/>
        <p:guide/>
      </p:guideLst>
    </p:cSldViewPr>
  </p:slideViewPr>
  <p:outlineViewPr>
    <p:cViewPr>
      <p:scale>
        <a:sx n="33" d="100"/>
        <a:sy n="33" d="100"/>
      </p:scale>
      <p:origin x="48" y="2413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6887C16E-552A-1444-BA71-9E441A070D16}" type="datetimeFigureOut">
              <a:rPr lang="en-US" smtClean="0"/>
              <a:t>9/19/2016</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3F8C802A-CA08-2645-871C-6919F115E6BA}" type="slidenum">
              <a:rPr lang="en-US" smtClean="0"/>
              <a:t>‹#›</a:t>
            </a:fld>
            <a:endParaRPr lang="en-US"/>
          </a:p>
        </p:txBody>
      </p:sp>
    </p:spTree>
    <p:extLst>
      <p:ext uri="{BB962C8B-B14F-4D97-AF65-F5344CB8AC3E}">
        <p14:creationId xmlns:p14="http://schemas.microsoft.com/office/powerpoint/2010/main" val="1217782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DFD2EE15-CB32-4B79-A329-379DA186A043}" type="datetimeFigureOut">
              <a:rPr lang="en-US" smtClean="0"/>
              <a:t>9/19/2016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A13DE8B3-367C-4307-98B7-522CE72FE4DD}" type="slidenum">
              <a:rPr lang="en-US" smtClean="0"/>
              <a:t>‹#›</a:t>
            </a:fld>
            <a:endParaRPr lang="en-US"/>
          </a:p>
        </p:txBody>
      </p:sp>
    </p:spTree>
    <p:extLst>
      <p:ext uri="{BB962C8B-B14F-4D97-AF65-F5344CB8AC3E}">
        <p14:creationId xmlns:p14="http://schemas.microsoft.com/office/powerpoint/2010/main" val="2929750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Regarding Interns and Residents, Worksheet S-1 asks whether or not the FQHC received a </a:t>
            </a:r>
            <a:r>
              <a:rPr lang="en-US" altLang="en-US" b="1" dirty="0"/>
              <a:t>Primary Care Residency Expansion</a:t>
            </a:r>
            <a:r>
              <a:rPr lang="en-US" altLang="en-US" dirty="0"/>
              <a:t> or </a:t>
            </a:r>
            <a:r>
              <a:rPr lang="en-US" altLang="en-US" b="1" dirty="0"/>
              <a:t>Teaching Health Center </a:t>
            </a:r>
            <a:r>
              <a:rPr lang="en-US" altLang="en-US" dirty="0"/>
              <a:t>grant – if so, there are additional disclosures of the number of FTE residents trained for which grant funding was received as well as the number of visits performed by such residents.</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31E8D9A-C085-4153-9A64-16DAE90FF5D7}" type="slidenum">
              <a:rPr lang="en-US" altLang="en-US" smtClean="0"/>
              <a:pPr/>
              <a:t>14</a:t>
            </a:fld>
            <a:endParaRPr lang="en-US" altLang="en-US"/>
          </a:p>
        </p:txBody>
      </p:sp>
    </p:spTree>
    <p:extLst>
      <p:ext uri="{BB962C8B-B14F-4D97-AF65-F5344CB8AC3E}">
        <p14:creationId xmlns:p14="http://schemas.microsoft.com/office/powerpoint/2010/main" val="205604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Instructions note that when filing a consolidated cost report, this worksheet applies only to the primary FQHC.</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33AD64B-98AA-4094-AA54-56CB3496B8E7}" type="slidenum">
              <a:rPr lang="en-US" altLang="en-US" smtClean="0"/>
              <a:pPr/>
              <a:t>16</a:t>
            </a:fld>
            <a:endParaRPr lang="en-US" altLang="en-US"/>
          </a:p>
        </p:txBody>
      </p:sp>
    </p:spTree>
    <p:extLst>
      <p:ext uri="{BB962C8B-B14F-4D97-AF65-F5344CB8AC3E}">
        <p14:creationId xmlns:p14="http://schemas.microsoft.com/office/powerpoint/2010/main" val="3033548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Instructions note that when filing a consolidated cost report, this worksheet applies only to the primary FQHC.</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33AD64B-98AA-4094-AA54-56CB3496B8E7}" type="slidenum">
              <a:rPr lang="en-US" altLang="en-US" smtClean="0"/>
              <a:pPr/>
              <a:t>17</a:t>
            </a:fld>
            <a:endParaRPr lang="en-US" altLang="en-US"/>
          </a:p>
        </p:txBody>
      </p:sp>
    </p:spTree>
    <p:extLst>
      <p:ext uri="{BB962C8B-B14F-4D97-AF65-F5344CB8AC3E}">
        <p14:creationId xmlns:p14="http://schemas.microsoft.com/office/powerpoint/2010/main" val="1680411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New line for CCM services in “Other FQHC Services” – effectively functions as a NRCC.  CMS Q&amp;A references CCM costs as included in the FQHC cost report as “allowable” – seems to be a disconnect here.</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9B6C436F-BF7D-4CC9-8874-F5E1B8CD6B59}" type="slidenum">
              <a:rPr lang="en-US" altLang="en-US" smtClean="0"/>
              <a:pPr/>
              <a:t>21</a:t>
            </a:fld>
            <a:endParaRPr lang="en-US" altLang="en-US"/>
          </a:p>
        </p:txBody>
      </p:sp>
    </p:spTree>
    <p:extLst>
      <p:ext uri="{BB962C8B-B14F-4D97-AF65-F5344CB8AC3E}">
        <p14:creationId xmlns:p14="http://schemas.microsoft.com/office/powerpoint/2010/main" val="1389271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CMS response to industry concerns indicates that they do not believe a revised order of cost centers will have a material effect on payment rates.  CMS references 42 CFR 413,24(d)(1) as support that proposed cost classification is consistent with other types of providers under the program (that section references a “step-down” method of cost allocation for nonrevenue-producing departments; the step-down method is inconsistent with form CMS-222-92 pro-ration allocation methodology.</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73056B9-5485-4267-98C3-51783B9A46F8}" type="slidenum">
              <a:rPr lang="en-US" altLang="en-US" smtClean="0"/>
              <a:pPr/>
              <a:t>22</a:t>
            </a:fld>
            <a:endParaRPr lang="en-US" altLang="en-US"/>
          </a:p>
        </p:txBody>
      </p:sp>
    </p:spTree>
    <p:extLst>
      <p:ext uri="{BB962C8B-B14F-4D97-AF65-F5344CB8AC3E}">
        <p14:creationId xmlns:p14="http://schemas.microsoft.com/office/powerpoint/2010/main" val="433877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CMS notes the “removal of an erroneous adjustment” included in form CMS-222-92 to properly reflect payment policy on overhead costs with GME in an FQHC operating an approved program.</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BA19A3C-CBF6-4709-B466-411DB0E1C99A}" type="slidenum">
              <a:rPr lang="en-US" altLang="en-US" smtClean="0"/>
              <a:pPr/>
              <a:t>26</a:t>
            </a:fld>
            <a:endParaRPr lang="en-US" altLang="en-US"/>
          </a:p>
        </p:txBody>
      </p:sp>
    </p:spTree>
    <p:extLst>
      <p:ext uri="{BB962C8B-B14F-4D97-AF65-F5344CB8AC3E}">
        <p14:creationId xmlns:p14="http://schemas.microsoft.com/office/powerpoint/2010/main" val="731731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CMS notes the “removal of an erroneous adjustment” included in form CMS-222-92 to properly reflect payment policy on overhead costs with GME in an FQHC operating an approved program.</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BA19A3C-CBF6-4709-B466-411DB0E1C99A}" type="slidenum">
              <a:rPr lang="en-US" altLang="en-US" smtClean="0"/>
              <a:pPr/>
              <a:t>27</a:t>
            </a:fld>
            <a:endParaRPr lang="en-US" altLang="en-US"/>
          </a:p>
        </p:txBody>
      </p:sp>
    </p:spTree>
    <p:extLst>
      <p:ext uri="{BB962C8B-B14F-4D97-AF65-F5344CB8AC3E}">
        <p14:creationId xmlns:p14="http://schemas.microsoft.com/office/powerpoint/2010/main" val="3034099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238" indent="-290513">
              <a:spcBef>
                <a:spcPct val="30000"/>
              </a:spcBef>
              <a:defRPr sz="1200">
                <a:solidFill>
                  <a:schemeClr val="tx1"/>
                </a:solidFill>
                <a:latin typeface="Calibri" panose="020F0502020204030204" pitchFamily="34" charset="0"/>
              </a:defRPr>
            </a:lvl2pPr>
            <a:lvl3pPr marL="1165225" indent="-231775">
              <a:spcBef>
                <a:spcPct val="30000"/>
              </a:spcBef>
              <a:defRPr sz="1200">
                <a:solidFill>
                  <a:schemeClr val="tx1"/>
                </a:solidFill>
                <a:latin typeface="Calibri" panose="020F0502020204030204" pitchFamily="34" charset="0"/>
              </a:defRPr>
            </a:lvl3pPr>
            <a:lvl4pPr marL="1631950" indent="-231775">
              <a:spcBef>
                <a:spcPct val="30000"/>
              </a:spcBef>
              <a:defRPr sz="1200">
                <a:solidFill>
                  <a:schemeClr val="tx1"/>
                </a:solidFill>
                <a:latin typeface="Calibri" panose="020F0502020204030204" pitchFamily="34" charset="0"/>
              </a:defRPr>
            </a:lvl4pPr>
            <a:lvl5pPr marL="2098675" indent="-231775">
              <a:spcBef>
                <a:spcPct val="30000"/>
              </a:spcBef>
              <a:defRPr sz="1200">
                <a:solidFill>
                  <a:schemeClr val="tx1"/>
                </a:solidFill>
                <a:latin typeface="Calibri" panose="020F0502020204030204" pitchFamily="34" charset="0"/>
              </a:defRPr>
            </a:lvl5pPr>
            <a:lvl6pPr marL="2555875" indent="-231775" eaLnBrk="0" fontAlgn="base" hangingPunct="0">
              <a:spcBef>
                <a:spcPct val="30000"/>
              </a:spcBef>
              <a:spcAft>
                <a:spcPct val="0"/>
              </a:spcAft>
              <a:defRPr sz="1200">
                <a:solidFill>
                  <a:schemeClr val="tx1"/>
                </a:solidFill>
                <a:latin typeface="Calibri" panose="020F0502020204030204" pitchFamily="34" charset="0"/>
              </a:defRPr>
            </a:lvl6pPr>
            <a:lvl7pPr marL="3013075" indent="-231775" eaLnBrk="0" fontAlgn="base" hangingPunct="0">
              <a:spcBef>
                <a:spcPct val="30000"/>
              </a:spcBef>
              <a:spcAft>
                <a:spcPct val="0"/>
              </a:spcAft>
              <a:defRPr sz="1200">
                <a:solidFill>
                  <a:schemeClr val="tx1"/>
                </a:solidFill>
                <a:latin typeface="Calibri" panose="020F0502020204030204" pitchFamily="34" charset="0"/>
              </a:defRPr>
            </a:lvl7pPr>
            <a:lvl8pPr marL="3470275" indent="-231775" eaLnBrk="0" fontAlgn="base" hangingPunct="0">
              <a:spcBef>
                <a:spcPct val="30000"/>
              </a:spcBef>
              <a:spcAft>
                <a:spcPct val="0"/>
              </a:spcAft>
              <a:defRPr sz="1200">
                <a:solidFill>
                  <a:schemeClr val="tx1"/>
                </a:solidFill>
                <a:latin typeface="Calibri" panose="020F0502020204030204" pitchFamily="34" charset="0"/>
              </a:defRPr>
            </a:lvl8pPr>
            <a:lvl9pPr marL="3927475" indent="-231775"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A25A3B99-BD66-4FDE-8E97-416178256BAF}" type="slidenum">
              <a:rPr lang="en-US" altLang="en-US" smtClean="0">
                <a:solidFill>
                  <a:srgbClr val="000000"/>
                </a:solidFill>
                <a:latin typeface="Arial" panose="020B0604020202020204" pitchFamily="34" charset="0"/>
              </a:rPr>
              <a:pPr eaLnBrk="0" hangingPunct="0">
                <a:spcBef>
                  <a:spcPct val="0"/>
                </a:spcBef>
              </a:pPr>
              <a:t>45</a:t>
            </a:fld>
            <a:endParaRPr lang="en-US" altLang="en-US">
              <a:solidFill>
                <a:srgbClr val="000000"/>
              </a:solidFill>
              <a:latin typeface="Arial" panose="020B0604020202020204" pitchFamily="34"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661027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656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 + Super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4C6B6F-40ED-DB48-A4F6-28D7D01DC1AA}" type="slidenum">
              <a:rPr lang="en-US" smtClean="0"/>
              <a:t>‹#›</a:t>
            </a:fld>
            <a:endParaRPr lang="en-US"/>
          </a:p>
        </p:txBody>
      </p:sp>
      <p:sp>
        <p:nvSpPr>
          <p:cNvPr id="9" name="Title 1"/>
          <p:cNvSpPr>
            <a:spLocks noGrp="1"/>
          </p:cNvSpPr>
          <p:nvPr>
            <p:ph type="title" hasCustomPrompt="1"/>
          </p:nvPr>
        </p:nvSpPr>
        <p:spPr>
          <a:xfrm>
            <a:off x="457200" y="4800600"/>
            <a:ext cx="8229600" cy="1054100"/>
          </a:xfrm>
          <a:prstGeom prst="rect">
            <a:avLst/>
          </a:prstGeom>
        </p:spPr>
        <p:txBody>
          <a:bodyPr lIns="0" rIns="0" anchor="ctr" anchorCtr="0">
            <a:normAutofit/>
          </a:bodyPr>
          <a:lstStyle>
            <a:lvl1pPr algn="l">
              <a:defRPr sz="3600">
                <a:solidFill>
                  <a:schemeClr val="accent1"/>
                </a:solidFill>
              </a:defRPr>
            </a:lvl1pPr>
          </a:lstStyle>
          <a:p>
            <a:r>
              <a:rPr lang="en-US" dirty="0"/>
              <a:t>Section HEADLINE</a:t>
            </a:r>
          </a:p>
        </p:txBody>
      </p:sp>
      <p:sp>
        <p:nvSpPr>
          <p:cNvPr id="4" name="Subtitle 2"/>
          <p:cNvSpPr>
            <a:spLocks noGrp="1"/>
          </p:cNvSpPr>
          <p:nvPr>
            <p:ph type="subTitle" idx="1" hasCustomPrompt="1"/>
          </p:nvPr>
        </p:nvSpPr>
        <p:spPr>
          <a:xfrm>
            <a:off x="461963" y="1828800"/>
            <a:ext cx="8221661" cy="2844801"/>
          </a:xfrm>
          <a:prstGeom prst="rect">
            <a:avLst/>
          </a:prstGeom>
        </p:spPr>
        <p:txBody>
          <a:bodyPr lIns="0" tIns="0" rIns="0" bIns="0" anchor="b" anchorCtr="0">
            <a:normAutofit/>
          </a:bodyPr>
          <a:lstStyle>
            <a:lvl1pPr marL="0" indent="0" algn="l">
              <a:buFont typeface="Arial"/>
              <a:buNone/>
              <a:defRPr sz="3200" baseline="0">
                <a:solidFill>
                  <a:schemeClr val="tx2"/>
                </a:solidFill>
                <a:latin typeface="Calibri"/>
                <a:cs typeface="Calibri"/>
              </a:defRPr>
            </a:lvl1pPr>
            <a:lvl2pPr marL="457200" indent="0" algn="l">
              <a:buFont typeface="Arial"/>
              <a:buNone/>
              <a:defRPr sz="2400">
                <a:solidFill>
                  <a:schemeClr val="tx1">
                    <a:tint val="75000"/>
                  </a:schemeClr>
                </a:solidFill>
              </a:defRPr>
            </a:lvl2pPr>
            <a:lvl3pPr marL="914400" indent="0" algn="l">
              <a:buFont typeface="Arial"/>
              <a:buNone/>
              <a:defRPr sz="2000">
                <a:solidFill>
                  <a:schemeClr val="tx1">
                    <a:tint val="75000"/>
                  </a:schemeClr>
                </a:solidFill>
              </a:defRPr>
            </a:lvl3pPr>
            <a:lvl4pPr marL="1371600" indent="0" algn="l">
              <a:buFont typeface="Arial"/>
              <a:buNone/>
              <a:defRPr sz="1800">
                <a:solidFill>
                  <a:schemeClr val="tx1">
                    <a:tint val="75000"/>
                  </a:schemeClr>
                </a:solidFill>
              </a:defRPr>
            </a:lvl4pPr>
            <a:lvl5pPr marL="1828800" indent="0" algn="l">
              <a:buFont typeface="Arial"/>
              <a:buNone/>
              <a:defRPr sz="1600">
                <a:solidFill>
                  <a:schemeClr val="tx1">
                    <a:tint val="75000"/>
                  </a:schemeClr>
                </a:solidFill>
              </a:defRPr>
            </a:lvl5pPr>
            <a:lvl6pPr marL="2286000" indent="0" algn="l">
              <a:buFont typeface="Arial"/>
              <a:buNone/>
              <a:defRPr sz="1600">
                <a:solidFill>
                  <a:schemeClr val="tx1">
                    <a:tint val="75000"/>
                  </a:schemeClr>
                </a:solidFill>
              </a:defRPr>
            </a:lvl6pPr>
            <a:lvl7pPr marL="2743200" indent="0" algn="l">
              <a:buFont typeface="Arial"/>
              <a:buNone/>
              <a:defRPr sz="1600">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Supertitle</a:t>
            </a:r>
          </a:p>
        </p:txBody>
      </p:sp>
      <p:cxnSp>
        <p:nvCxnSpPr>
          <p:cNvPr id="5" name="Straight Connector 4"/>
          <p:cNvCxnSpPr/>
          <p:nvPr userDrawn="1"/>
        </p:nvCxnSpPr>
        <p:spPr>
          <a:xfrm>
            <a:off x="0" y="4773599"/>
            <a:ext cx="86836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2305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4C6B6F-40ED-DB48-A4F6-28D7D01DC1AA}" type="slidenum">
              <a:rPr lang="en-US" smtClean="0"/>
              <a:t>‹#›</a:t>
            </a:fld>
            <a:endParaRPr lang="en-US"/>
          </a:p>
        </p:txBody>
      </p:sp>
      <p:sp>
        <p:nvSpPr>
          <p:cNvPr id="9" name="Title 1"/>
          <p:cNvSpPr>
            <a:spLocks noGrp="1"/>
          </p:cNvSpPr>
          <p:nvPr>
            <p:ph type="title" hasCustomPrompt="1"/>
          </p:nvPr>
        </p:nvSpPr>
        <p:spPr>
          <a:xfrm>
            <a:off x="457200" y="2641600"/>
            <a:ext cx="8229600" cy="2070100"/>
          </a:xfrm>
          <a:prstGeom prst="rect">
            <a:avLst/>
          </a:prstGeom>
        </p:spPr>
        <p:txBody>
          <a:bodyPr lIns="0" rIns="0" anchor="b" anchorCtr="0">
            <a:normAutofit/>
          </a:bodyPr>
          <a:lstStyle>
            <a:lvl1pPr algn="l">
              <a:defRPr sz="3600">
                <a:solidFill>
                  <a:schemeClr val="accent1"/>
                </a:solidFill>
              </a:defRPr>
            </a:lvl1pPr>
          </a:lstStyle>
          <a:p>
            <a:r>
              <a:rPr lang="en-US" dirty="0"/>
              <a:t>Section HEADLINE</a:t>
            </a:r>
          </a:p>
        </p:txBody>
      </p:sp>
      <p:cxnSp>
        <p:nvCxnSpPr>
          <p:cNvPr id="5" name="Straight Connector 4"/>
          <p:cNvCxnSpPr/>
          <p:nvPr userDrawn="1"/>
        </p:nvCxnSpPr>
        <p:spPr>
          <a:xfrm>
            <a:off x="0" y="4773599"/>
            <a:ext cx="86836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3360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4C6B6F-40ED-DB48-A4F6-28D7D01DC1AA}" type="slidenum">
              <a:rPr lang="en-US" smtClean="0"/>
              <a:t>‹#›</a:t>
            </a:fld>
            <a:endParaRPr lang="en-US"/>
          </a:p>
        </p:txBody>
      </p:sp>
      <p:sp>
        <p:nvSpPr>
          <p:cNvPr id="3" name="TextBox 2"/>
          <p:cNvSpPr txBox="1">
            <a:spLocks noChangeArrowheads="1"/>
          </p:cNvSpPr>
          <p:nvPr userDrawn="1"/>
        </p:nvSpPr>
        <p:spPr bwMode="auto">
          <a:xfrm>
            <a:off x="357751" y="338138"/>
            <a:ext cx="19081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600" b="1" dirty="0">
                <a:solidFill>
                  <a:srgbClr val="B32317"/>
                </a:solidFill>
                <a:latin typeface="Times New Roman" charset="0"/>
                <a:cs typeface="Times New Roman" charset="0"/>
              </a:rPr>
              <a:t>“ ”</a:t>
            </a:r>
          </a:p>
        </p:txBody>
      </p:sp>
      <p:sp>
        <p:nvSpPr>
          <p:cNvPr id="5" name="Title 1"/>
          <p:cNvSpPr>
            <a:spLocks noGrp="1"/>
          </p:cNvSpPr>
          <p:nvPr>
            <p:ph type="ctrTitle" hasCustomPrompt="1"/>
          </p:nvPr>
        </p:nvSpPr>
        <p:spPr>
          <a:xfrm>
            <a:off x="471487" y="1429927"/>
            <a:ext cx="8243534" cy="2938874"/>
          </a:xfrm>
          <a:prstGeom prst="rect">
            <a:avLst/>
          </a:prstGeom>
        </p:spPr>
        <p:txBody>
          <a:bodyPr lIns="0" tIns="0" rIns="0" bIns="0" anchor="b" anchorCtr="0">
            <a:normAutofit/>
          </a:bodyPr>
          <a:lstStyle>
            <a:lvl1pPr algn="l">
              <a:defRPr sz="4000" baseline="0">
                <a:solidFill>
                  <a:srgbClr val="1B1B1A"/>
                </a:solidFill>
                <a:latin typeface="Calibri"/>
                <a:cs typeface="Calibri"/>
              </a:defRPr>
            </a:lvl1pPr>
          </a:lstStyle>
          <a:p>
            <a:r>
              <a:rPr lang="en-US" dirty="0"/>
              <a:t>Quotation</a:t>
            </a:r>
          </a:p>
        </p:txBody>
      </p:sp>
      <p:sp>
        <p:nvSpPr>
          <p:cNvPr id="6" name="Subtitle 2"/>
          <p:cNvSpPr>
            <a:spLocks noGrp="1"/>
          </p:cNvSpPr>
          <p:nvPr>
            <p:ph type="subTitle" idx="1" hasCustomPrompt="1"/>
          </p:nvPr>
        </p:nvSpPr>
        <p:spPr>
          <a:xfrm>
            <a:off x="471487" y="4546600"/>
            <a:ext cx="8243533" cy="1330957"/>
          </a:xfrm>
          <a:prstGeom prst="rect">
            <a:avLst/>
          </a:prstGeom>
        </p:spPr>
        <p:txBody>
          <a:bodyPr lIns="0" tIns="0" rIns="0" bIns="0">
            <a:normAutofit/>
          </a:bodyPr>
          <a:lstStyle>
            <a:lvl1pPr marL="0" indent="0" algn="r">
              <a:spcBef>
                <a:spcPts val="0"/>
              </a:spcBef>
              <a:buNone/>
              <a:defRPr sz="2800" i="1">
                <a:solidFill>
                  <a:srgbClr val="B32317"/>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citation </a:t>
            </a:r>
          </a:p>
        </p:txBody>
      </p:sp>
    </p:spTree>
    <p:extLst>
      <p:ext uri="{BB962C8B-B14F-4D97-AF65-F5344CB8AC3E}">
        <p14:creationId xmlns:p14="http://schemas.microsoft.com/office/powerpoint/2010/main" val="3275911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4C6B6F-40ED-DB48-A4F6-28D7D01DC1AA}" type="slidenum">
              <a:rPr lang="en-US" smtClean="0"/>
              <a:t>‹#›</a:t>
            </a:fld>
            <a:endParaRPr lang="en-US"/>
          </a:p>
        </p:txBody>
      </p:sp>
    </p:spTree>
    <p:extLst>
      <p:ext uri="{BB962C8B-B14F-4D97-AF65-F5344CB8AC3E}">
        <p14:creationId xmlns:p14="http://schemas.microsoft.com/office/powerpoint/2010/main" val="3527506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 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659289" y="177301"/>
            <a:ext cx="5960484"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7200" b="1" dirty="0">
                <a:solidFill>
                  <a:srgbClr val="FFFFFF"/>
                </a:solidFill>
                <a:latin typeface="Calibri"/>
                <a:cs typeface="Calibri"/>
              </a:rPr>
              <a:t>QUESTIONS?</a:t>
            </a:r>
          </a:p>
        </p:txBody>
      </p:sp>
    </p:spTree>
    <p:extLst>
      <p:ext uri="{BB962C8B-B14F-4D97-AF65-F5344CB8AC3E}">
        <p14:creationId xmlns:p14="http://schemas.microsoft.com/office/powerpoint/2010/main" val="2286788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 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79459" y="1256324"/>
            <a:ext cx="596048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2000" dirty="0">
                <a:solidFill>
                  <a:srgbClr val="FFFFFF"/>
                </a:solidFill>
                <a:latin typeface="Calibri"/>
                <a:cs typeface="Calibri"/>
              </a:rPr>
              <a:t>FOR MORE INFORMATION</a:t>
            </a:r>
          </a:p>
        </p:txBody>
      </p:sp>
      <p:sp>
        <p:nvSpPr>
          <p:cNvPr id="6" name="TextBox 5"/>
          <p:cNvSpPr txBox="1">
            <a:spLocks noChangeArrowheads="1"/>
          </p:cNvSpPr>
          <p:nvPr userDrawn="1"/>
        </p:nvSpPr>
        <p:spPr bwMode="auto">
          <a:xfrm>
            <a:off x="659289" y="177301"/>
            <a:ext cx="5960484"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7200" b="1" dirty="0">
                <a:solidFill>
                  <a:srgbClr val="FFFFFF"/>
                </a:solidFill>
                <a:latin typeface="Calibri"/>
                <a:cs typeface="Calibri"/>
              </a:rPr>
              <a:t>THANK YOU!</a:t>
            </a:r>
          </a:p>
        </p:txBody>
      </p:sp>
      <p:sp>
        <p:nvSpPr>
          <p:cNvPr id="5" name="Title 1"/>
          <p:cNvSpPr>
            <a:spLocks noGrp="1"/>
          </p:cNvSpPr>
          <p:nvPr>
            <p:ph type="ctrTitle" hasCustomPrompt="1"/>
          </p:nvPr>
        </p:nvSpPr>
        <p:spPr>
          <a:xfrm>
            <a:off x="685799" y="1790700"/>
            <a:ext cx="8153401" cy="1714500"/>
          </a:xfrm>
          <a:prstGeom prst="rect">
            <a:avLst/>
          </a:prstGeom>
        </p:spPr>
        <p:txBody>
          <a:bodyPr lIns="0" tIns="0" rIns="0" bIns="0" anchor="t" anchorCtr="0">
            <a:normAutofit/>
          </a:bodyPr>
          <a:lstStyle>
            <a:lvl1pPr algn="l">
              <a:defRPr sz="2000" baseline="0">
                <a:solidFill>
                  <a:schemeClr val="bg1"/>
                </a:solidFill>
                <a:latin typeface="Calibri"/>
                <a:cs typeface="Calibri"/>
              </a:defRPr>
            </a:lvl1pPr>
          </a:lstStyle>
          <a:p>
            <a:r>
              <a:rPr lang="en-US" dirty="0"/>
              <a:t>Enter Contact Information</a:t>
            </a:r>
          </a:p>
        </p:txBody>
      </p:sp>
    </p:spTree>
    <p:extLst>
      <p:ext uri="{BB962C8B-B14F-4D97-AF65-F5344CB8AC3E}">
        <p14:creationId xmlns:p14="http://schemas.microsoft.com/office/powerpoint/2010/main" val="1772079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 Thoughtwa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876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0513" y="796925"/>
            <a:ext cx="8320087" cy="42862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88925" y="1314450"/>
            <a:ext cx="8321675" cy="43132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7B6DC522-A4CF-4835-AEEB-1BA97CE64B93}" type="slidenum">
              <a:rPr lang="en-US"/>
              <a:pPr>
                <a:defRPr/>
              </a:pPr>
              <a:t>‹#›</a:t>
            </a:fld>
            <a:endParaRPr lang="en-US" dirty="0"/>
          </a:p>
        </p:txBody>
      </p:sp>
    </p:spTree>
    <p:extLst>
      <p:ext uri="{BB962C8B-B14F-4D97-AF65-F5344CB8AC3E}">
        <p14:creationId xmlns:p14="http://schemas.microsoft.com/office/powerpoint/2010/main" val="82636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0" y="3592499"/>
            <a:ext cx="86836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hasCustomPrompt="1"/>
          </p:nvPr>
        </p:nvSpPr>
        <p:spPr>
          <a:xfrm>
            <a:off x="457201" y="1435100"/>
            <a:ext cx="8216900" cy="1987699"/>
          </a:xfrm>
          <a:prstGeom prst="rect">
            <a:avLst/>
          </a:prstGeom>
        </p:spPr>
        <p:txBody>
          <a:bodyPr lIns="0" tIns="0" rIns="0" bIns="0" anchor="b">
            <a:normAutofit/>
          </a:bodyPr>
          <a:lstStyle>
            <a:lvl1pPr algn="l">
              <a:defRPr cap="all">
                <a:solidFill>
                  <a:srgbClr val="B32317"/>
                </a:solidFill>
                <a:latin typeface="Calibri"/>
                <a:cs typeface="Calibri"/>
              </a:defRPr>
            </a:lvl1pPr>
          </a:lstStyle>
          <a:p>
            <a:r>
              <a:rPr lang="en-US" dirty="0"/>
              <a:t>Title</a:t>
            </a:r>
          </a:p>
        </p:txBody>
      </p:sp>
      <p:sp>
        <p:nvSpPr>
          <p:cNvPr id="10" name="Subtitle 2"/>
          <p:cNvSpPr>
            <a:spLocks noGrp="1"/>
          </p:cNvSpPr>
          <p:nvPr>
            <p:ph type="subTitle" idx="1" hasCustomPrompt="1"/>
          </p:nvPr>
        </p:nvSpPr>
        <p:spPr>
          <a:xfrm>
            <a:off x="457200" y="3687708"/>
            <a:ext cx="8221661" cy="1927667"/>
          </a:xfrm>
          <a:prstGeom prst="rect">
            <a:avLst/>
          </a:prstGeom>
        </p:spPr>
        <p:txBody>
          <a:bodyPr lIns="0" tIns="0" rIns="0" bIns="0">
            <a:normAutofit/>
          </a:bodyPr>
          <a:lstStyle>
            <a:lvl1pPr marL="0" indent="0" algn="l">
              <a:buNone/>
              <a:defRPr sz="2800" baseline="0">
                <a:solidFill>
                  <a:schemeClr val="tx2"/>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89945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 +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4C6B6F-40ED-DB48-A4F6-28D7D01DC1AA}" type="slidenum">
              <a:rPr lang="en-US" smtClean="0"/>
              <a:t>‹#›</a:t>
            </a:fld>
            <a:endParaRPr lang="en-US"/>
          </a:p>
        </p:txBody>
      </p:sp>
      <p:sp>
        <p:nvSpPr>
          <p:cNvPr id="8" name="Content Placeholder 2"/>
          <p:cNvSpPr>
            <a:spLocks noGrp="1"/>
          </p:cNvSpPr>
          <p:nvPr>
            <p:ph idx="1" hasCustomPrompt="1"/>
          </p:nvPr>
        </p:nvSpPr>
        <p:spPr>
          <a:xfrm>
            <a:off x="457200" y="1646237"/>
            <a:ext cx="8229600" cy="4525963"/>
          </a:xfrm>
          <a:prstGeom prst="rect">
            <a:avLst/>
          </a:prstGeom>
        </p:spPr>
        <p:txBody>
          <a:bodyPr>
            <a:normAutofit/>
          </a:bodyPr>
          <a:lstStyle>
            <a:lvl1pPr marL="347472" indent="-320040">
              <a:buFont typeface="Arial"/>
              <a:buChar char="•"/>
              <a:defRPr sz="3200" baseline="0"/>
            </a:lvl1pPr>
            <a:lvl2pPr marL="685800" indent="-274320">
              <a:buClr>
                <a:schemeClr val="accent1"/>
              </a:buClr>
              <a:buSzPct val="90000"/>
              <a:buFont typeface="Wingdings" charset="2"/>
              <a:buChar char="§"/>
              <a:defRPr sz="2800">
                <a:solidFill>
                  <a:srgbClr val="000000"/>
                </a:solidFill>
              </a:defRPr>
            </a:lvl2pPr>
            <a:lvl3pPr marL="1143000" indent="-274320">
              <a:buSzPct val="110000"/>
              <a:buFont typeface="Arial"/>
              <a:buChar char="•"/>
              <a:defRPr sz="2400"/>
            </a:lvl3pPr>
            <a:lvl4pPr marL="1554480" indent="-274320">
              <a:buClr>
                <a:schemeClr val="accent1"/>
              </a:buClr>
              <a:buSzPct val="90000"/>
              <a:buFont typeface="Wingdings" charset="2"/>
              <a:buChar char="§"/>
              <a:defRPr sz="2000">
                <a:solidFill>
                  <a:srgbClr val="000000"/>
                </a:solidFill>
              </a:defRPr>
            </a:lvl4pPr>
            <a:lvl5pPr marL="1965960" indent="-228600">
              <a:buSzPct val="100000"/>
              <a:buFont typeface="Arial"/>
              <a:buChar char="•"/>
              <a:defRPr sz="1800"/>
            </a:lvl5pPr>
            <a:lvl6pPr marL="2377440" indent="-228600">
              <a:buClr>
                <a:schemeClr val="accent1"/>
              </a:buClr>
              <a:buSzPct val="75000"/>
              <a:buFont typeface="Wingdings" charset="2"/>
              <a:buChar char="§"/>
              <a:defRPr sz="1600">
                <a:solidFill>
                  <a:srgbClr val="000000"/>
                </a:solidFill>
              </a:defRPr>
            </a:lvl6pPr>
            <a:lvl7pPr marL="2743200" indent="-182880">
              <a:buSzPct val="90000"/>
              <a:defRPr sz="1600"/>
            </a:lvl7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10" name="Title 1"/>
          <p:cNvSpPr>
            <a:spLocks noGrp="1"/>
          </p:cNvSpPr>
          <p:nvPr>
            <p:ph type="title" hasCustomPrompt="1"/>
          </p:nvPr>
        </p:nvSpPr>
        <p:spPr>
          <a:xfrm>
            <a:off x="457200" y="546100"/>
            <a:ext cx="8229600" cy="1054100"/>
          </a:xfrm>
          <a:prstGeom prst="rect">
            <a:avLst/>
          </a:prstGeom>
        </p:spPr>
        <p:txBody>
          <a:bodyPr anchor="ctr" anchorCtr="0">
            <a:normAutofit/>
          </a:bodyPr>
          <a:lstStyle>
            <a:lvl1pPr algn="l">
              <a:defRPr sz="3600" cap="all">
                <a:solidFill>
                  <a:schemeClr val="accent1"/>
                </a:solidFill>
              </a:defRPr>
            </a:lvl1pPr>
          </a:lstStyle>
          <a:p>
            <a:r>
              <a:rPr lang="en-US" dirty="0"/>
              <a:t>Headline </a:t>
            </a:r>
          </a:p>
        </p:txBody>
      </p:sp>
    </p:spTree>
    <p:extLst>
      <p:ext uri="{BB962C8B-B14F-4D97-AF65-F5344CB8AC3E}">
        <p14:creationId xmlns:p14="http://schemas.microsoft.com/office/powerpoint/2010/main" val="220786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 + 2 Column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4C6B6F-40ED-DB48-A4F6-28D7D01DC1AA}" type="slidenum">
              <a:rPr lang="en-US" smtClean="0"/>
              <a:t>‹#›</a:t>
            </a:fld>
            <a:endParaRPr lang="en-US"/>
          </a:p>
        </p:txBody>
      </p:sp>
      <p:sp>
        <p:nvSpPr>
          <p:cNvPr id="8" name="Content Placeholder 2"/>
          <p:cNvSpPr>
            <a:spLocks noGrp="1"/>
          </p:cNvSpPr>
          <p:nvPr>
            <p:ph idx="1" hasCustomPrompt="1"/>
          </p:nvPr>
        </p:nvSpPr>
        <p:spPr>
          <a:xfrm>
            <a:off x="457200" y="1646237"/>
            <a:ext cx="4063999" cy="4525963"/>
          </a:xfrm>
          <a:prstGeom prst="rect">
            <a:avLst/>
          </a:prstGeom>
        </p:spPr>
        <p:txBody>
          <a:bodyPr>
            <a:normAutofit/>
          </a:bodyPr>
          <a:lstStyle>
            <a:lvl1pPr>
              <a:defRPr sz="3200"/>
            </a:lvl1pPr>
            <a:lvl2pPr marL="742950" indent="-285750">
              <a:buClr>
                <a:schemeClr val="accent1"/>
              </a:buClr>
              <a:buSzPct val="90000"/>
              <a:buFont typeface="Wingdings" charset="2"/>
              <a:buChar char="§"/>
              <a:defRPr sz="2800">
                <a:solidFill>
                  <a:srgbClr val="000000"/>
                </a:solidFill>
              </a:defRPr>
            </a:lvl2pPr>
            <a:lvl3pPr marL="1143000" indent="-228600">
              <a:buSzPct val="110000"/>
              <a:buFont typeface="Arial"/>
              <a:buChar char="•"/>
              <a:defRPr sz="2400"/>
            </a:lvl3pPr>
            <a:lvl4pPr marL="1600200" indent="-228600">
              <a:buClr>
                <a:schemeClr val="accent1"/>
              </a:buClr>
              <a:buSzPct val="90000"/>
              <a:buFont typeface="Wingdings" charset="2"/>
              <a:buChar char="§"/>
              <a:defRPr sz="2000">
                <a:solidFill>
                  <a:srgbClr val="000000"/>
                </a:solidFill>
              </a:defRPr>
            </a:lvl4pPr>
            <a:lvl5pPr marL="2057400" indent="-228600">
              <a:buSzPct val="100000"/>
              <a:buFont typeface="Arial"/>
              <a:buChar char="•"/>
              <a:defRPr sz="1800"/>
            </a:lvl5pPr>
            <a:lvl6pPr marL="2514600" indent="-228600">
              <a:buClr>
                <a:schemeClr val="accent1"/>
              </a:buClr>
              <a:buSzPct val="75000"/>
              <a:buFont typeface="Wingdings" charset="2"/>
              <a:buChar char="§"/>
              <a:defRPr sz="1600">
                <a:solidFill>
                  <a:srgbClr val="000000"/>
                </a:solidFill>
              </a:defRPr>
            </a:lvl6pPr>
            <a:lvl7pPr>
              <a:buSzPct val="90000"/>
              <a:defRPr sz="1600"/>
            </a:lvl7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10" name="Content Placeholder 2"/>
          <p:cNvSpPr>
            <a:spLocks noGrp="1"/>
          </p:cNvSpPr>
          <p:nvPr>
            <p:ph idx="13" hasCustomPrompt="1"/>
          </p:nvPr>
        </p:nvSpPr>
        <p:spPr>
          <a:xfrm>
            <a:off x="4622801" y="1646237"/>
            <a:ext cx="4063999" cy="4525963"/>
          </a:xfrm>
          <a:prstGeom prst="rect">
            <a:avLst/>
          </a:prstGeom>
        </p:spPr>
        <p:txBody>
          <a:bodyPr>
            <a:normAutofit/>
          </a:bodyPr>
          <a:lstStyle>
            <a:lvl1pPr>
              <a:defRPr sz="3200">
                <a:solidFill>
                  <a:srgbClr val="000000"/>
                </a:solidFill>
              </a:defRPr>
            </a:lvl1pPr>
            <a:lvl2pPr marL="742950" indent="-285750">
              <a:buClr>
                <a:schemeClr val="accent1"/>
              </a:buClr>
              <a:buSzPct val="90000"/>
              <a:buFont typeface="Wingdings" charset="2"/>
              <a:buChar char="§"/>
              <a:defRPr sz="2800">
                <a:solidFill>
                  <a:srgbClr val="000000"/>
                </a:solidFill>
              </a:defRPr>
            </a:lvl2pPr>
            <a:lvl3pPr marL="1143000" indent="-228600">
              <a:buSzPct val="110000"/>
              <a:buFont typeface="Arial"/>
              <a:buChar char="•"/>
              <a:defRPr sz="2400">
                <a:solidFill>
                  <a:srgbClr val="000000"/>
                </a:solidFill>
              </a:defRPr>
            </a:lvl3pPr>
            <a:lvl4pPr marL="1600200" indent="-228600">
              <a:buClr>
                <a:schemeClr val="accent1"/>
              </a:buClr>
              <a:buSzPct val="90000"/>
              <a:buFont typeface="Wingdings" charset="2"/>
              <a:buChar char="§"/>
              <a:defRPr sz="2000">
                <a:solidFill>
                  <a:srgbClr val="000000"/>
                </a:solidFill>
              </a:defRPr>
            </a:lvl4pPr>
            <a:lvl5pPr marL="2057400" indent="-228600">
              <a:buSzPct val="100000"/>
              <a:buFont typeface="Arial"/>
              <a:buChar char="•"/>
              <a:defRPr sz="1800">
                <a:solidFill>
                  <a:srgbClr val="000000"/>
                </a:solidFill>
              </a:defRPr>
            </a:lvl5pPr>
            <a:lvl6pPr marL="2514600" indent="-228600">
              <a:buClr>
                <a:schemeClr val="accent1"/>
              </a:buClr>
              <a:buSzPct val="75000"/>
              <a:buFont typeface="Wingdings" charset="2"/>
              <a:buChar char="§"/>
              <a:defRPr sz="1600">
                <a:solidFill>
                  <a:srgbClr val="000000"/>
                </a:solidFill>
              </a:defRPr>
            </a:lvl6pPr>
            <a:lvl7pPr>
              <a:buSzPct val="90000"/>
              <a:defRPr sz="1600">
                <a:solidFill>
                  <a:srgbClr val="000000"/>
                </a:solidFill>
              </a:defRPr>
            </a:lvl7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11" name="Title 1"/>
          <p:cNvSpPr>
            <a:spLocks noGrp="1"/>
          </p:cNvSpPr>
          <p:nvPr>
            <p:ph type="title" hasCustomPrompt="1"/>
          </p:nvPr>
        </p:nvSpPr>
        <p:spPr>
          <a:xfrm>
            <a:off x="457200" y="546100"/>
            <a:ext cx="8229600" cy="1054100"/>
          </a:xfrm>
          <a:prstGeom prst="rect">
            <a:avLst/>
          </a:prstGeom>
        </p:spPr>
        <p:txBody>
          <a:bodyPr anchor="ctr" anchorCtr="0">
            <a:normAutofit/>
          </a:bodyPr>
          <a:lstStyle>
            <a:lvl1pPr algn="l">
              <a:defRPr sz="3600" cap="all">
                <a:solidFill>
                  <a:schemeClr val="accent1"/>
                </a:solidFill>
              </a:defRPr>
            </a:lvl1pPr>
          </a:lstStyle>
          <a:p>
            <a:r>
              <a:rPr lang="en-US" dirty="0"/>
              <a:t>Headline</a:t>
            </a:r>
          </a:p>
        </p:txBody>
      </p:sp>
    </p:spTree>
    <p:extLst>
      <p:ext uri="{BB962C8B-B14F-4D97-AF65-F5344CB8AC3E}">
        <p14:creationId xmlns:p14="http://schemas.microsoft.com/office/powerpoint/2010/main" val="124779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Head +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4C6B6F-40ED-DB48-A4F6-28D7D01DC1AA}" type="slidenum">
              <a:rPr lang="en-US" smtClean="0"/>
              <a:t>‹#›</a:t>
            </a:fld>
            <a:endParaRPr lang="en-US"/>
          </a:p>
        </p:txBody>
      </p:sp>
      <p:sp>
        <p:nvSpPr>
          <p:cNvPr id="14" name="Text Placeholder 2"/>
          <p:cNvSpPr>
            <a:spLocks noGrp="1"/>
          </p:cNvSpPr>
          <p:nvPr>
            <p:ph type="body" idx="14" hasCustomPrompt="1"/>
          </p:nvPr>
        </p:nvSpPr>
        <p:spPr>
          <a:xfrm>
            <a:off x="457200" y="548640"/>
            <a:ext cx="4069079" cy="1051560"/>
          </a:xfrm>
          <a:prstGeom prst="rect">
            <a:avLst/>
          </a:prstGeom>
        </p:spPr>
        <p:txBody>
          <a:bodyPr anchor="ctr" anchorCtr="0">
            <a:normAutofit/>
          </a:bodyPr>
          <a:lstStyle>
            <a:lvl1pPr marL="0" indent="0">
              <a:buNone/>
              <a:defRPr sz="3600" b="0" cap="all">
                <a:solidFill>
                  <a:srgbClr val="B3231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Headline</a:t>
            </a:r>
          </a:p>
        </p:txBody>
      </p:sp>
      <p:sp>
        <p:nvSpPr>
          <p:cNvPr id="15" name="Text Placeholder 4"/>
          <p:cNvSpPr>
            <a:spLocks noGrp="1"/>
          </p:cNvSpPr>
          <p:nvPr>
            <p:ph type="body" sz="quarter" idx="3" hasCustomPrompt="1"/>
          </p:nvPr>
        </p:nvSpPr>
        <p:spPr>
          <a:xfrm>
            <a:off x="4622801" y="548640"/>
            <a:ext cx="4069079" cy="1051560"/>
          </a:xfrm>
          <a:prstGeom prst="rect">
            <a:avLst/>
          </a:prstGeom>
        </p:spPr>
        <p:txBody>
          <a:bodyPr anchor="ctr" anchorCtr="0">
            <a:normAutofit/>
          </a:bodyPr>
          <a:lstStyle>
            <a:lvl1pPr marL="0" indent="0">
              <a:buNone/>
              <a:defRPr sz="3600" b="0" cap="all">
                <a:solidFill>
                  <a:srgbClr val="B3231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Headline</a:t>
            </a:r>
          </a:p>
        </p:txBody>
      </p:sp>
      <p:sp>
        <p:nvSpPr>
          <p:cNvPr id="7" name="Content Placeholder 2"/>
          <p:cNvSpPr>
            <a:spLocks noGrp="1"/>
          </p:cNvSpPr>
          <p:nvPr>
            <p:ph idx="1" hasCustomPrompt="1"/>
          </p:nvPr>
        </p:nvSpPr>
        <p:spPr>
          <a:xfrm>
            <a:off x="457200" y="1646237"/>
            <a:ext cx="4063999" cy="4525963"/>
          </a:xfrm>
          <a:prstGeom prst="rect">
            <a:avLst/>
          </a:prstGeom>
        </p:spPr>
        <p:txBody>
          <a:bodyPr>
            <a:normAutofit/>
          </a:bodyPr>
          <a:lstStyle>
            <a:lvl1pPr>
              <a:defRPr sz="3200"/>
            </a:lvl1pPr>
            <a:lvl2pPr marL="742950" indent="-285750">
              <a:buClr>
                <a:schemeClr val="accent1"/>
              </a:buClr>
              <a:buSzPct val="90000"/>
              <a:buFont typeface="Wingdings" charset="2"/>
              <a:buChar char="§"/>
              <a:defRPr sz="2800">
                <a:solidFill>
                  <a:srgbClr val="000000"/>
                </a:solidFill>
              </a:defRPr>
            </a:lvl2pPr>
            <a:lvl3pPr marL="1143000" indent="-228600">
              <a:buSzPct val="110000"/>
              <a:buFont typeface="Arial"/>
              <a:buChar char="•"/>
              <a:defRPr sz="2400"/>
            </a:lvl3pPr>
            <a:lvl4pPr marL="1600200" indent="-228600">
              <a:buClr>
                <a:schemeClr val="accent1"/>
              </a:buClr>
              <a:buSzPct val="90000"/>
              <a:buFont typeface="Wingdings" charset="2"/>
              <a:buChar char="§"/>
              <a:defRPr sz="2000">
                <a:solidFill>
                  <a:srgbClr val="000000"/>
                </a:solidFill>
              </a:defRPr>
            </a:lvl4pPr>
            <a:lvl5pPr marL="2057400" indent="-228600">
              <a:buSzPct val="100000"/>
              <a:buFont typeface="Arial"/>
              <a:buChar char="•"/>
              <a:defRPr sz="1800"/>
            </a:lvl5pPr>
            <a:lvl6pPr marL="2514600" indent="-228600">
              <a:buClr>
                <a:schemeClr val="accent1"/>
              </a:buClr>
              <a:buSzPct val="75000"/>
              <a:buFont typeface="Wingdings" charset="2"/>
              <a:buChar char="§"/>
              <a:defRPr sz="1600">
                <a:solidFill>
                  <a:srgbClr val="000000"/>
                </a:solidFill>
              </a:defRPr>
            </a:lvl6pPr>
            <a:lvl7pPr>
              <a:buSzPct val="90000"/>
              <a:defRPr sz="1600"/>
            </a:lvl7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9" name="Content Placeholder 2"/>
          <p:cNvSpPr>
            <a:spLocks noGrp="1"/>
          </p:cNvSpPr>
          <p:nvPr>
            <p:ph idx="13" hasCustomPrompt="1"/>
          </p:nvPr>
        </p:nvSpPr>
        <p:spPr>
          <a:xfrm>
            <a:off x="4622801" y="1646237"/>
            <a:ext cx="4063999" cy="4525963"/>
          </a:xfrm>
          <a:prstGeom prst="rect">
            <a:avLst/>
          </a:prstGeom>
        </p:spPr>
        <p:txBody>
          <a:bodyPr>
            <a:normAutofit/>
          </a:bodyPr>
          <a:lstStyle>
            <a:lvl1pPr>
              <a:defRPr sz="3200">
                <a:solidFill>
                  <a:srgbClr val="000000"/>
                </a:solidFill>
              </a:defRPr>
            </a:lvl1pPr>
            <a:lvl2pPr marL="742950" indent="-285750">
              <a:buClr>
                <a:schemeClr val="accent1"/>
              </a:buClr>
              <a:buSzPct val="90000"/>
              <a:buFont typeface="Wingdings" charset="2"/>
              <a:buChar char="§"/>
              <a:defRPr sz="2800">
                <a:solidFill>
                  <a:srgbClr val="000000"/>
                </a:solidFill>
              </a:defRPr>
            </a:lvl2pPr>
            <a:lvl3pPr marL="1143000" indent="-228600">
              <a:buSzPct val="110000"/>
              <a:buFont typeface="Arial"/>
              <a:buChar char="•"/>
              <a:defRPr sz="2400">
                <a:solidFill>
                  <a:srgbClr val="000000"/>
                </a:solidFill>
              </a:defRPr>
            </a:lvl3pPr>
            <a:lvl4pPr marL="1600200" indent="-228600">
              <a:buClr>
                <a:schemeClr val="accent1"/>
              </a:buClr>
              <a:buSzPct val="90000"/>
              <a:buFont typeface="Wingdings" charset="2"/>
              <a:buChar char="§"/>
              <a:defRPr sz="2000">
                <a:solidFill>
                  <a:srgbClr val="000000"/>
                </a:solidFill>
              </a:defRPr>
            </a:lvl4pPr>
            <a:lvl5pPr marL="2057400" indent="-228600">
              <a:buSzPct val="100000"/>
              <a:buFont typeface="Arial"/>
              <a:buChar char="•"/>
              <a:defRPr sz="1800">
                <a:solidFill>
                  <a:srgbClr val="000000"/>
                </a:solidFill>
              </a:defRPr>
            </a:lvl5pPr>
            <a:lvl6pPr marL="2514600" indent="-228600">
              <a:buClr>
                <a:schemeClr val="accent1"/>
              </a:buClr>
              <a:buSzPct val="75000"/>
              <a:buFont typeface="Wingdings" charset="2"/>
              <a:buChar char="§"/>
              <a:defRPr sz="1600">
                <a:solidFill>
                  <a:srgbClr val="000000"/>
                </a:solidFill>
              </a:defRPr>
            </a:lvl6pPr>
            <a:lvl7pPr>
              <a:buSzPct val="90000"/>
              <a:defRPr sz="1600">
                <a:solidFill>
                  <a:srgbClr val="000000"/>
                </a:solidFill>
              </a:defRPr>
            </a:lvl7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Tree>
    <p:extLst>
      <p:ext uri="{BB962C8B-B14F-4D97-AF65-F5344CB8AC3E}">
        <p14:creationId xmlns:p14="http://schemas.microsoft.com/office/powerpoint/2010/main" val="7821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 + 2 Column Head +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4C6B6F-40ED-DB48-A4F6-28D7D01DC1AA}" type="slidenum">
              <a:rPr lang="en-US" smtClean="0"/>
              <a:t>‹#›</a:t>
            </a:fld>
            <a:endParaRPr lang="en-US"/>
          </a:p>
        </p:txBody>
      </p:sp>
      <p:sp>
        <p:nvSpPr>
          <p:cNvPr id="14" name="Text Placeholder 2"/>
          <p:cNvSpPr>
            <a:spLocks noGrp="1"/>
          </p:cNvSpPr>
          <p:nvPr>
            <p:ph type="body" idx="14" hasCustomPrompt="1"/>
          </p:nvPr>
        </p:nvSpPr>
        <p:spPr>
          <a:xfrm>
            <a:off x="457200" y="1663700"/>
            <a:ext cx="4069079" cy="850900"/>
          </a:xfrm>
          <a:prstGeom prst="rect">
            <a:avLst/>
          </a:prstGeom>
        </p:spPr>
        <p:txBody>
          <a:bodyPr anchor="b">
            <a:normAutofit/>
          </a:bodyPr>
          <a:lstStyle>
            <a:lvl1pPr marL="0" indent="0">
              <a:lnSpc>
                <a:spcPct val="80000"/>
              </a:lnSpc>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Headline</a:t>
            </a:r>
          </a:p>
        </p:txBody>
      </p:sp>
      <p:sp>
        <p:nvSpPr>
          <p:cNvPr id="15" name="Text Placeholder 4"/>
          <p:cNvSpPr>
            <a:spLocks noGrp="1"/>
          </p:cNvSpPr>
          <p:nvPr>
            <p:ph type="body" sz="quarter" idx="3" hasCustomPrompt="1"/>
          </p:nvPr>
        </p:nvSpPr>
        <p:spPr>
          <a:xfrm>
            <a:off x="4622801" y="1663700"/>
            <a:ext cx="4069079" cy="850900"/>
          </a:xfrm>
          <a:prstGeom prst="rect">
            <a:avLst/>
          </a:prstGeom>
        </p:spPr>
        <p:txBody>
          <a:bodyPr anchor="b">
            <a:normAutofit/>
          </a:bodyPr>
          <a:lstStyle>
            <a:lvl1pPr marL="0" indent="0">
              <a:lnSpc>
                <a:spcPct val="80000"/>
              </a:lnSpc>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Headline</a:t>
            </a:r>
          </a:p>
        </p:txBody>
      </p:sp>
      <p:sp>
        <p:nvSpPr>
          <p:cNvPr id="11" name="Title 1"/>
          <p:cNvSpPr>
            <a:spLocks noGrp="1"/>
          </p:cNvSpPr>
          <p:nvPr>
            <p:ph type="title" hasCustomPrompt="1"/>
          </p:nvPr>
        </p:nvSpPr>
        <p:spPr>
          <a:xfrm>
            <a:off x="457200" y="546100"/>
            <a:ext cx="8229600" cy="1054100"/>
          </a:xfrm>
          <a:prstGeom prst="rect">
            <a:avLst/>
          </a:prstGeom>
        </p:spPr>
        <p:txBody>
          <a:bodyPr anchor="ctr" anchorCtr="0">
            <a:normAutofit/>
          </a:bodyPr>
          <a:lstStyle>
            <a:lvl1pPr algn="l">
              <a:defRPr sz="3600" cap="all">
                <a:solidFill>
                  <a:schemeClr val="accent1"/>
                </a:solidFill>
              </a:defRPr>
            </a:lvl1pPr>
          </a:lstStyle>
          <a:p>
            <a:r>
              <a:rPr lang="en-US" dirty="0"/>
              <a:t>Headline</a:t>
            </a:r>
          </a:p>
        </p:txBody>
      </p:sp>
      <p:sp>
        <p:nvSpPr>
          <p:cNvPr id="9" name="Content Placeholder 2"/>
          <p:cNvSpPr>
            <a:spLocks noGrp="1"/>
          </p:cNvSpPr>
          <p:nvPr>
            <p:ph idx="1" hasCustomPrompt="1"/>
          </p:nvPr>
        </p:nvSpPr>
        <p:spPr>
          <a:xfrm>
            <a:off x="457200" y="2590800"/>
            <a:ext cx="4063999" cy="3581400"/>
          </a:xfrm>
          <a:prstGeom prst="rect">
            <a:avLst/>
          </a:prstGeom>
        </p:spPr>
        <p:txBody>
          <a:bodyPr>
            <a:normAutofit/>
          </a:bodyPr>
          <a:lstStyle>
            <a:lvl1pPr>
              <a:defRPr sz="3200"/>
            </a:lvl1pPr>
            <a:lvl2pPr marL="742950" indent="-285750">
              <a:buClr>
                <a:schemeClr val="accent1"/>
              </a:buClr>
              <a:buSzPct val="90000"/>
              <a:buFont typeface="Wingdings" charset="2"/>
              <a:buChar char="§"/>
              <a:defRPr sz="2800">
                <a:solidFill>
                  <a:srgbClr val="000000"/>
                </a:solidFill>
              </a:defRPr>
            </a:lvl2pPr>
            <a:lvl3pPr marL="1143000" indent="-228600">
              <a:buSzPct val="110000"/>
              <a:buFont typeface="Arial"/>
              <a:buChar char="•"/>
              <a:defRPr sz="2400"/>
            </a:lvl3pPr>
            <a:lvl4pPr marL="1600200" indent="-228600">
              <a:buClr>
                <a:schemeClr val="accent1"/>
              </a:buClr>
              <a:buSzPct val="90000"/>
              <a:buFont typeface="Wingdings" charset="2"/>
              <a:buChar char="§"/>
              <a:defRPr sz="2000">
                <a:solidFill>
                  <a:srgbClr val="000000"/>
                </a:solidFill>
              </a:defRPr>
            </a:lvl4pPr>
            <a:lvl5pPr marL="2057400" indent="-228600">
              <a:buSzPct val="100000"/>
              <a:buFont typeface="Arial"/>
              <a:buChar char="•"/>
              <a:defRPr sz="1800"/>
            </a:lvl5pPr>
            <a:lvl6pPr marL="2514600" indent="-228600">
              <a:buClr>
                <a:schemeClr val="accent1"/>
              </a:buClr>
              <a:buSzPct val="75000"/>
              <a:buFont typeface="Wingdings" charset="2"/>
              <a:buChar char="§"/>
              <a:defRPr sz="1600">
                <a:solidFill>
                  <a:srgbClr val="000000"/>
                </a:solidFill>
              </a:defRPr>
            </a:lvl6pPr>
            <a:lvl7pPr>
              <a:buSzPct val="90000"/>
              <a:defRPr sz="1600"/>
            </a:lvl7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12" name="Content Placeholder 2"/>
          <p:cNvSpPr>
            <a:spLocks noGrp="1"/>
          </p:cNvSpPr>
          <p:nvPr>
            <p:ph idx="13" hasCustomPrompt="1"/>
          </p:nvPr>
        </p:nvSpPr>
        <p:spPr>
          <a:xfrm>
            <a:off x="4622801" y="2590800"/>
            <a:ext cx="4063999" cy="3581400"/>
          </a:xfrm>
          <a:prstGeom prst="rect">
            <a:avLst/>
          </a:prstGeom>
        </p:spPr>
        <p:txBody>
          <a:bodyPr>
            <a:normAutofit/>
          </a:bodyPr>
          <a:lstStyle>
            <a:lvl1pPr>
              <a:defRPr sz="3200">
                <a:solidFill>
                  <a:srgbClr val="000000"/>
                </a:solidFill>
              </a:defRPr>
            </a:lvl1pPr>
            <a:lvl2pPr marL="742950" indent="-285750">
              <a:buClr>
                <a:schemeClr val="accent1"/>
              </a:buClr>
              <a:buSzPct val="90000"/>
              <a:buFont typeface="Wingdings" charset="2"/>
              <a:buChar char="§"/>
              <a:defRPr sz="2800">
                <a:solidFill>
                  <a:srgbClr val="000000"/>
                </a:solidFill>
              </a:defRPr>
            </a:lvl2pPr>
            <a:lvl3pPr marL="1143000" indent="-228600">
              <a:buSzPct val="110000"/>
              <a:buFont typeface="Arial"/>
              <a:buChar char="•"/>
              <a:defRPr sz="2400">
                <a:solidFill>
                  <a:srgbClr val="000000"/>
                </a:solidFill>
              </a:defRPr>
            </a:lvl3pPr>
            <a:lvl4pPr marL="1600200" indent="-228600">
              <a:buClr>
                <a:schemeClr val="accent1"/>
              </a:buClr>
              <a:buSzPct val="90000"/>
              <a:buFont typeface="Wingdings" charset="2"/>
              <a:buChar char="§"/>
              <a:defRPr sz="2000">
                <a:solidFill>
                  <a:srgbClr val="000000"/>
                </a:solidFill>
              </a:defRPr>
            </a:lvl4pPr>
            <a:lvl5pPr marL="2057400" indent="-228600">
              <a:buSzPct val="100000"/>
              <a:buFont typeface="Arial"/>
              <a:buChar char="•"/>
              <a:defRPr sz="1800">
                <a:solidFill>
                  <a:srgbClr val="000000"/>
                </a:solidFill>
              </a:defRPr>
            </a:lvl5pPr>
            <a:lvl6pPr marL="2514600" indent="-228600">
              <a:buClr>
                <a:schemeClr val="accent1"/>
              </a:buClr>
              <a:buSzPct val="75000"/>
              <a:buFont typeface="Wingdings" charset="2"/>
              <a:buChar char="§"/>
              <a:defRPr sz="1600">
                <a:solidFill>
                  <a:srgbClr val="000000"/>
                </a:solidFill>
              </a:defRPr>
            </a:lvl6pPr>
            <a:lvl7pPr>
              <a:buSzPct val="90000"/>
              <a:defRPr sz="1600">
                <a:solidFill>
                  <a:srgbClr val="000000"/>
                </a:solidFill>
              </a:defRPr>
            </a:lvl7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Tree>
    <p:extLst>
      <p:ext uri="{BB962C8B-B14F-4D97-AF65-F5344CB8AC3E}">
        <p14:creationId xmlns:p14="http://schemas.microsoft.com/office/powerpoint/2010/main" val="204355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4C6B6F-40ED-DB48-A4F6-28D7D01DC1AA}" type="slidenum">
              <a:rPr lang="en-US" smtClean="0"/>
              <a:t>‹#›</a:t>
            </a:fld>
            <a:endParaRPr lang="en-US"/>
          </a:p>
        </p:txBody>
      </p:sp>
      <p:sp>
        <p:nvSpPr>
          <p:cNvPr id="7" name="Content Placeholder 2"/>
          <p:cNvSpPr>
            <a:spLocks noGrp="1"/>
          </p:cNvSpPr>
          <p:nvPr>
            <p:ph idx="1" hasCustomPrompt="1"/>
          </p:nvPr>
        </p:nvSpPr>
        <p:spPr>
          <a:xfrm>
            <a:off x="457200" y="723901"/>
            <a:ext cx="4063999" cy="5448300"/>
          </a:xfrm>
          <a:prstGeom prst="rect">
            <a:avLst/>
          </a:prstGeom>
        </p:spPr>
        <p:txBody>
          <a:bodyPr>
            <a:normAutofit/>
          </a:bodyPr>
          <a:lstStyle>
            <a:lvl1pPr>
              <a:defRPr sz="3200"/>
            </a:lvl1pPr>
            <a:lvl2pPr marL="742950" indent="-285750">
              <a:buClr>
                <a:schemeClr val="accent1"/>
              </a:buClr>
              <a:buSzPct val="90000"/>
              <a:buFont typeface="Wingdings" charset="2"/>
              <a:buChar char="§"/>
              <a:defRPr sz="2800">
                <a:solidFill>
                  <a:srgbClr val="000000"/>
                </a:solidFill>
              </a:defRPr>
            </a:lvl2pPr>
            <a:lvl3pPr marL="1143000" indent="-228600">
              <a:buSzPct val="110000"/>
              <a:buFont typeface="Arial"/>
              <a:buChar char="•"/>
              <a:defRPr sz="2400"/>
            </a:lvl3pPr>
            <a:lvl4pPr marL="1600200" indent="-228600">
              <a:buClr>
                <a:schemeClr val="accent1"/>
              </a:buClr>
              <a:buSzPct val="90000"/>
              <a:buFont typeface="Wingdings" charset="2"/>
              <a:buChar char="§"/>
              <a:defRPr sz="2000">
                <a:solidFill>
                  <a:srgbClr val="000000"/>
                </a:solidFill>
              </a:defRPr>
            </a:lvl4pPr>
            <a:lvl5pPr marL="2057400" indent="-228600">
              <a:buSzPct val="100000"/>
              <a:buFont typeface="Arial"/>
              <a:buChar char="•"/>
              <a:defRPr sz="1800"/>
            </a:lvl5pPr>
            <a:lvl6pPr marL="2514600" indent="-228600">
              <a:buClr>
                <a:schemeClr val="accent1"/>
              </a:buClr>
              <a:buSzPct val="75000"/>
              <a:buFont typeface="Wingdings" charset="2"/>
              <a:buChar char="§"/>
              <a:defRPr sz="1600">
                <a:solidFill>
                  <a:srgbClr val="000000"/>
                </a:solidFill>
              </a:defRPr>
            </a:lvl6pPr>
            <a:lvl7pPr>
              <a:buSzPct val="90000"/>
              <a:defRPr sz="1600"/>
            </a:lvl7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8" name="Content Placeholder 2"/>
          <p:cNvSpPr>
            <a:spLocks noGrp="1"/>
          </p:cNvSpPr>
          <p:nvPr>
            <p:ph idx="13" hasCustomPrompt="1"/>
          </p:nvPr>
        </p:nvSpPr>
        <p:spPr>
          <a:xfrm>
            <a:off x="4622801" y="723901"/>
            <a:ext cx="4063999" cy="5448300"/>
          </a:xfrm>
          <a:prstGeom prst="rect">
            <a:avLst/>
          </a:prstGeom>
        </p:spPr>
        <p:txBody>
          <a:bodyPr>
            <a:normAutofit/>
          </a:bodyPr>
          <a:lstStyle>
            <a:lvl1pPr>
              <a:defRPr sz="3200">
                <a:solidFill>
                  <a:srgbClr val="000000"/>
                </a:solidFill>
              </a:defRPr>
            </a:lvl1pPr>
            <a:lvl2pPr marL="742950" indent="-285750">
              <a:buClr>
                <a:schemeClr val="accent1"/>
              </a:buClr>
              <a:buSzPct val="90000"/>
              <a:buFont typeface="Wingdings" charset="2"/>
              <a:buChar char="§"/>
              <a:defRPr sz="2800">
                <a:solidFill>
                  <a:srgbClr val="000000"/>
                </a:solidFill>
              </a:defRPr>
            </a:lvl2pPr>
            <a:lvl3pPr marL="1143000" indent="-228600">
              <a:buSzPct val="110000"/>
              <a:buFont typeface="Arial"/>
              <a:buChar char="•"/>
              <a:defRPr sz="2400">
                <a:solidFill>
                  <a:srgbClr val="000000"/>
                </a:solidFill>
              </a:defRPr>
            </a:lvl3pPr>
            <a:lvl4pPr marL="1600200" indent="-228600">
              <a:buClr>
                <a:schemeClr val="accent1"/>
              </a:buClr>
              <a:buSzPct val="90000"/>
              <a:buFont typeface="Wingdings" charset="2"/>
              <a:buChar char="§"/>
              <a:defRPr sz="2000">
                <a:solidFill>
                  <a:srgbClr val="000000"/>
                </a:solidFill>
              </a:defRPr>
            </a:lvl4pPr>
            <a:lvl5pPr marL="2057400" indent="-228600">
              <a:buSzPct val="100000"/>
              <a:buFont typeface="Arial"/>
              <a:buChar char="•"/>
              <a:defRPr sz="1800">
                <a:solidFill>
                  <a:srgbClr val="000000"/>
                </a:solidFill>
              </a:defRPr>
            </a:lvl5pPr>
            <a:lvl6pPr marL="2514600" indent="-228600">
              <a:buClr>
                <a:schemeClr val="accent1"/>
              </a:buClr>
              <a:buSzPct val="75000"/>
              <a:buFont typeface="Wingdings" charset="2"/>
              <a:buChar char="§"/>
              <a:defRPr sz="1600">
                <a:solidFill>
                  <a:srgbClr val="000000"/>
                </a:solidFill>
              </a:defRPr>
            </a:lvl6pPr>
            <a:lvl7pPr>
              <a:buSzPct val="90000"/>
              <a:defRPr sz="1600">
                <a:solidFill>
                  <a:srgbClr val="000000"/>
                </a:solidFill>
              </a:defRPr>
            </a:lvl7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Tree>
    <p:extLst>
      <p:ext uri="{BB962C8B-B14F-4D97-AF65-F5344CB8AC3E}">
        <p14:creationId xmlns:p14="http://schemas.microsoft.com/office/powerpoint/2010/main" val="246626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4C6B6F-40ED-DB48-A4F6-28D7D01DC1AA}" type="slidenum">
              <a:rPr lang="en-US" smtClean="0"/>
              <a:t>‹#›</a:t>
            </a:fld>
            <a:endParaRPr lang="en-US"/>
          </a:p>
        </p:txBody>
      </p:sp>
      <p:sp>
        <p:nvSpPr>
          <p:cNvPr id="7" name="Content Placeholder 2"/>
          <p:cNvSpPr>
            <a:spLocks noGrp="1"/>
          </p:cNvSpPr>
          <p:nvPr>
            <p:ph idx="1" hasCustomPrompt="1"/>
          </p:nvPr>
        </p:nvSpPr>
        <p:spPr>
          <a:xfrm>
            <a:off x="457200" y="838201"/>
            <a:ext cx="8229600" cy="5334000"/>
          </a:xfrm>
          <a:prstGeom prst="rect">
            <a:avLst/>
          </a:prstGeom>
        </p:spPr>
        <p:txBody>
          <a:bodyPr>
            <a:normAutofit/>
          </a:bodyPr>
          <a:lstStyle>
            <a:lvl1pPr marL="0" indent="-320040">
              <a:buFont typeface="Arial"/>
              <a:buChar char="•"/>
              <a:defRPr sz="3200" baseline="0"/>
            </a:lvl1pPr>
            <a:lvl2pPr marL="685800" indent="-274320">
              <a:buClr>
                <a:schemeClr val="accent1"/>
              </a:buClr>
              <a:buSzPct val="90000"/>
              <a:buFont typeface="Wingdings" charset="2"/>
              <a:buChar char="§"/>
              <a:defRPr sz="2800">
                <a:solidFill>
                  <a:srgbClr val="000000"/>
                </a:solidFill>
              </a:defRPr>
            </a:lvl2pPr>
            <a:lvl3pPr marL="1143000" indent="-274320">
              <a:buSzPct val="110000"/>
              <a:buFont typeface="Arial"/>
              <a:buChar char="•"/>
              <a:defRPr sz="2400"/>
            </a:lvl3pPr>
            <a:lvl4pPr marL="1554480" indent="-274320">
              <a:buClr>
                <a:schemeClr val="accent1"/>
              </a:buClr>
              <a:buSzPct val="90000"/>
              <a:buFont typeface="Arial"/>
              <a:buChar char="•"/>
              <a:defRPr sz="2000">
                <a:solidFill>
                  <a:srgbClr val="000000"/>
                </a:solidFill>
              </a:defRPr>
            </a:lvl4pPr>
            <a:lvl5pPr marL="1965960" indent="-228600">
              <a:buSzPct val="100000"/>
              <a:buFont typeface="Arial"/>
              <a:buChar char="•"/>
              <a:defRPr sz="1800"/>
            </a:lvl5pPr>
            <a:lvl6pPr marL="2377440" indent="-228600">
              <a:buClr>
                <a:schemeClr val="accent1"/>
              </a:buClr>
              <a:buSzPct val="75000"/>
              <a:buFont typeface="Wingdings" charset="2"/>
              <a:buChar char="§"/>
              <a:defRPr sz="1600">
                <a:solidFill>
                  <a:srgbClr val="000000"/>
                </a:solidFill>
              </a:defRPr>
            </a:lvl6pPr>
            <a:lvl7pPr marL="2743200" indent="-182880">
              <a:buSzPct val="90000"/>
              <a:defRPr sz="1600"/>
            </a:lvl7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Tree>
    <p:extLst>
      <p:ext uri="{BB962C8B-B14F-4D97-AF65-F5344CB8AC3E}">
        <p14:creationId xmlns:p14="http://schemas.microsoft.com/office/powerpoint/2010/main" val="85084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4C6B6F-40ED-DB48-A4F6-28D7D01DC1AA}" type="slidenum">
              <a:rPr lang="en-US" smtClean="0"/>
              <a:t>‹#›</a:t>
            </a:fld>
            <a:endParaRPr lang="en-US"/>
          </a:p>
        </p:txBody>
      </p:sp>
      <p:sp>
        <p:nvSpPr>
          <p:cNvPr id="5" name="Title 1"/>
          <p:cNvSpPr>
            <a:spLocks noGrp="1"/>
          </p:cNvSpPr>
          <p:nvPr>
            <p:ph type="title" hasCustomPrompt="1"/>
          </p:nvPr>
        </p:nvSpPr>
        <p:spPr>
          <a:xfrm>
            <a:off x="457200" y="546100"/>
            <a:ext cx="8229600" cy="1054100"/>
          </a:xfrm>
          <a:prstGeom prst="rect">
            <a:avLst/>
          </a:prstGeom>
        </p:spPr>
        <p:txBody>
          <a:bodyPr anchor="ctr" anchorCtr="0">
            <a:normAutofit/>
          </a:bodyPr>
          <a:lstStyle>
            <a:lvl1pPr algn="l">
              <a:defRPr sz="3600" cap="all">
                <a:solidFill>
                  <a:schemeClr val="accent1"/>
                </a:solidFill>
              </a:defRPr>
            </a:lvl1pPr>
          </a:lstStyle>
          <a:p>
            <a:r>
              <a:rPr lang="en-US" dirty="0"/>
              <a:t>Headline</a:t>
            </a:r>
          </a:p>
        </p:txBody>
      </p:sp>
    </p:spTree>
    <p:extLst>
      <p:ext uri="{BB962C8B-B14F-4D97-AF65-F5344CB8AC3E}">
        <p14:creationId xmlns:p14="http://schemas.microsoft.com/office/powerpoint/2010/main" val="75446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94113" y="6365898"/>
            <a:ext cx="92641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C6B6F-40ED-DB48-A4F6-28D7D01DC1AA}" type="slidenum">
              <a:rPr lang="en-US" smtClean="0"/>
              <a:t>‹#›</a:t>
            </a:fld>
            <a:endParaRPr lang="en-US"/>
          </a:p>
        </p:txBody>
      </p:sp>
    </p:spTree>
    <p:extLst>
      <p:ext uri="{BB962C8B-B14F-4D97-AF65-F5344CB8AC3E}">
        <p14:creationId xmlns:p14="http://schemas.microsoft.com/office/powerpoint/2010/main" val="1363460655"/>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51" r:id="rId3"/>
    <p:sldLayoutId id="2147483660" r:id="rId4"/>
    <p:sldLayoutId id="2147483676" r:id="rId5"/>
    <p:sldLayoutId id="2147483677" r:id="rId6"/>
    <p:sldLayoutId id="2147483664" r:id="rId7"/>
    <p:sldLayoutId id="2147483655" r:id="rId8"/>
    <p:sldLayoutId id="2147483678" r:id="rId9"/>
    <p:sldLayoutId id="2147483679" r:id="rId10"/>
    <p:sldLayoutId id="2147483680" r:id="rId11"/>
    <p:sldLayoutId id="2147483667" r:id="rId12"/>
    <p:sldLayoutId id="2147483668" r:id="rId13"/>
    <p:sldLayoutId id="2147483669" r:id="rId14"/>
    <p:sldLayoutId id="2147483670" r:id="rId15"/>
    <p:sldLayoutId id="2147483671" r:id="rId16"/>
    <p:sldLayoutId id="2147483682"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676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68300" y="524935"/>
            <a:ext cx="8547100" cy="880533"/>
          </a:xfrm>
        </p:spPr>
        <p:txBody>
          <a:bodyPr/>
          <a:lstStyle/>
          <a:p>
            <a:pPr algn="l"/>
            <a:r>
              <a:rPr lang="en-US" altLang="en-US" sz="3400" b="1" dirty="0">
                <a:solidFill>
                  <a:srgbClr val="C00000"/>
                </a:solidFill>
              </a:rPr>
              <a:t>Form CMS-224-14 – Worksheet Series “A”</a:t>
            </a:r>
          </a:p>
        </p:txBody>
      </p:sp>
      <p:sp>
        <p:nvSpPr>
          <p:cNvPr id="33795" name="Content Placeholder 2"/>
          <p:cNvSpPr>
            <a:spLocks noGrp="1"/>
          </p:cNvSpPr>
          <p:nvPr>
            <p:ph idx="1"/>
          </p:nvPr>
        </p:nvSpPr>
        <p:spPr>
          <a:xfrm>
            <a:off x="304803" y="1320800"/>
            <a:ext cx="8483598" cy="4211639"/>
          </a:xfrm>
        </p:spPr>
        <p:txBody>
          <a:bodyPr/>
          <a:lstStyle/>
          <a:p>
            <a:pPr>
              <a:buFont typeface="Arial" panose="020B0604020202020204" pitchFamily="34" charset="0"/>
              <a:buChar char="•"/>
              <a:defRPr/>
            </a:pPr>
            <a:r>
              <a:rPr lang="en-US" altLang="en-US" sz="3000" dirty="0"/>
              <a:t>A (Reclassification and adjustment of trial balance of expenses)</a:t>
            </a:r>
          </a:p>
          <a:p>
            <a:pPr>
              <a:buFont typeface="Arial" panose="020B0604020202020204" pitchFamily="34" charset="0"/>
              <a:buChar char="•"/>
              <a:defRPr/>
            </a:pPr>
            <a:r>
              <a:rPr lang="en-US" altLang="en-US" sz="3000" dirty="0"/>
              <a:t>A-1 (Reclassifications)</a:t>
            </a:r>
          </a:p>
          <a:p>
            <a:pPr>
              <a:buFont typeface="Arial" panose="020B0604020202020204" pitchFamily="34" charset="0"/>
              <a:buChar char="•"/>
              <a:defRPr/>
            </a:pPr>
            <a:r>
              <a:rPr lang="en-US" altLang="en-US" sz="3000" dirty="0"/>
              <a:t>A-2 (Adjustments to expenses)</a:t>
            </a:r>
          </a:p>
          <a:p>
            <a:pPr>
              <a:buFont typeface="Arial" panose="020B0604020202020204" pitchFamily="34" charset="0"/>
              <a:buChar char="•"/>
              <a:defRPr/>
            </a:pPr>
            <a:r>
              <a:rPr lang="en-US" altLang="en-US" sz="3000" dirty="0"/>
              <a:t>A-2-1 (Related party costs)</a:t>
            </a:r>
          </a:p>
          <a:p>
            <a:pPr marL="0" indent="0">
              <a:buFont typeface="Wingdings" pitchFamily="2" charset="2"/>
              <a:buNone/>
              <a:defRPr/>
            </a:pPr>
            <a:endParaRPr lang="en-US" altLang="en-US" dirty="0"/>
          </a:p>
        </p:txBody>
      </p:sp>
      <p:sp>
        <p:nvSpPr>
          <p:cNvPr id="60420" name="Slide Number Placeholder 4"/>
          <p:cNvSpPr>
            <a:spLocks noGrp="1"/>
          </p:cNvSpPr>
          <p:nvPr>
            <p:ph type="sldNum" sz="quarter" idx="4294967295"/>
          </p:nvPr>
        </p:nvSpPr>
        <p:spPr bwMode="auto">
          <a:xfrm>
            <a:off x="290513" y="628491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57200">
              <a:spcBef>
                <a:spcPct val="20000"/>
              </a:spcBef>
              <a:buFont typeface="Times" pitchFamily="80" charset="0"/>
              <a:buChar char="•"/>
              <a:defRPr sz="2400">
                <a:solidFill>
                  <a:schemeClr val="tx1"/>
                </a:solidFill>
                <a:latin typeface="Arial" charset="0"/>
              </a:defRPr>
            </a:lvl1pPr>
            <a:lvl2pPr marL="742950" indent="-285750" defTabSz="457200">
              <a:lnSpc>
                <a:spcPct val="120000"/>
              </a:lnSpc>
              <a:spcBef>
                <a:spcPct val="20000"/>
              </a:spcBef>
              <a:buChar char="–"/>
              <a:defRPr sz="2200">
                <a:solidFill>
                  <a:schemeClr val="tx1"/>
                </a:solidFill>
                <a:latin typeface="Arial" charset="0"/>
              </a:defRPr>
            </a:lvl2pPr>
            <a:lvl3pPr marL="1143000" indent="-228600" defTabSz="457200">
              <a:spcBef>
                <a:spcPct val="20000"/>
              </a:spcBef>
              <a:buFont typeface="Times" pitchFamily="80" charset="0"/>
              <a:buChar char="•"/>
              <a:defRPr sz="2000">
                <a:solidFill>
                  <a:schemeClr val="tx1"/>
                </a:solidFill>
                <a:latin typeface="Arial" charset="0"/>
              </a:defRPr>
            </a:lvl3pPr>
            <a:lvl4pPr marL="1600200" indent="-228600" defTabSz="457200">
              <a:spcBef>
                <a:spcPct val="20000"/>
              </a:spcBef>
              <a:buFont typeface="Times" pitchFamily="80" charset="0"/>
              <a:buChar char="–"/>
              <a:defRPr>
                <a:solidFill>
                  <a:schemeClr val="tx1"/>
                </a:solidFill>
                <a:latin typeface="Arial" charset="0"/>
              </a:defRPr>
            </a:lvl4pPr>
            <a:lvl5pPr marL="2057400" indent="-228600" defTabSz="457200">
              <a:spcBef>
                <a:spcPct val="20000"/>
              </a:spcBef>
              <a:buFont typeface="Times" pitchFamily="80" charset="0"/>
              <a:buChar char="•"/>
              <a:defRPr sz="1600">
                <a:solidFill>
                  <a:schemeClr val="tx1"/>
                </a:solidFill>
                <a:latin typeface="Arial" charset="0"/>
              </a:defRPr>
            </a:lvl5pPr>
            <a:lvl6pPr marL="25146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6pPr>
            <a:lvl7pPr marL="29718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7pPr>
            <a:lvl8pPr marL="34290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8pPr>
            <a:lvl9pPr marL="38862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9pPr>
          </a:lstStyle>
          <a:p>
            <a:pPr>
              <a:spcBef>
                <a:spcPct val="0"/>
              </a:spcBef>
              <a:buFontTx/>
              <a:buNone/>
            </a:pPr>
            <a:fld id="{FAD02996-8E3B-46AE-8FAE-35193F02FB3B}" type="slidenum">
              <a:rPr lang="en-US" altLang="en-US" sz="1000">
                <a:solidFill>
                  <a:srgbClr val="FFFFFF"/>
                </a:solidFill>
                <a:latin typeface="Calibri" pitchFamily="34" charset="0"/>
              </a:rPr>
              <a:pPr>
                <a:spcBef>
                  <a:spcPct val="0"/>
                </a:spcBef>
                <a:buFontTx/>
                <a:buNone/>
              </a:pPr>
              <a:t>10</a:t>
            </a:fld>
            <a:endParaRPr lang="en-US" altLang="en-US" sz="1000">
              <a:solidFill>
                <a:srgbClr val="FFFFFF"/>
              </a:solidFill>
              <a:latin typeface="Calibri" pitchFamily="34" charset="0"/>
            </a:endParaRPr>
          </a:p>
        </p:txBody>
      </p:sp>
    </p:spTree>
    <p:extLst>
      <p:ext uri="{BB962C8B-B14F-4D97-AF65-F5344CB8AC3E}">
        <p14:creationId xmlns:p14="http://schemas.microsoft.com/office/powerpoint/2010/main" val="1022715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68300" y="524935"/>
            <a:ext cx="8547100" cy="880533"/>
          </a:xfrm>
        </p:spPr>
        <p:txBody>
          <a:bodyPr/>
          <a:lstStyle/>
          <a:p>
            <a:pPr algn="l"/>
            <a:r>
              <a:rPr lang="en-US" altLang="en-US" sz="3400" b="1" dirty="0">
                <a:solidFill>
                  <a:srgbClr val="C00000"/>
                </a:solidFill>
              </a:rPr>
              <a:t>Form CMS-224-14 – Worksheet Series “B”</a:t>
            </a:r>
          </a:p>
        </p:txBody>
      </p:sp>
      <p:sp>
        <p:nvSpPr>
          <p:cNvPr id="33795" name="Content Placeholder 2"/>
          <p:cNvSpPr>
            <a:spLocks noGrp="1"/>
          </p:cNvSpPr>
          <p:nvPr>
            <p:ph idx="1"/>
          </p:nvPr>
        </p:nvSpPr>
        <p:spPr>
          <a:xfrm>
            <a:off x="304803" y="1219200"/>
            <a:ext cx="8470898" cy="4313239"/>
          </a:xfrm>
        </p:spPr>
        <p:txBody>
          <a:bodyPr/>
          <a:lstStyle/>
          <a:p>
            <a:pPr>
              <a:buFont typeface="Arial" panose="020B0604020202020204" pitchFamily="34" charset="0"/>
              <a:buChar char="•"/>
              <a:defRPr/>
            </a:pPr>
            <a:r>
              <a:rPr lang="en-US" altLang="en-US" sz="3000" dirty="0"/>
              <a:t>B, Part I (Calculation of FQHC cost per visit)</a:t>
            </a:r>
          </a:p>
          <a:p>
            <a:pPr>
              <a:buFont typeface="Arial" panose="020B0604020202020204" pitchFamily="34" charset="0"/>
              <a:buChar char="•"/>
              <a:defRPr/>
            </a:pPr>
            <a:r>
              <a:rPr lang="en-US" altLang="en-US" sz="3000" dirty="0"/>
              <a:t>B, Part II (Calculation of allowable direct GME)</a:t>
            </a:r>
          </a:p>
          <a:p>
            <a:pPr>
              <a:buFont typeface="Arial" panose="020B0604020202020204" pitchFamily="34" charset="0"/>
              <a:buChar char="•"/>
              <a:defRPr/>
            </a:pPr>
            <a:r>
              <a:rPr lang="en-US" altLang="en-US" sz="3000" dirty="0"/>
              <a:t>B-1 (Calculation of vaccine cost)</a:t>
            </a:r>
          </a:p>
          <a:p>
            <a:pPr lvl="1">
              <a:buFont typeface="Arial" panose="020B0604020202020204" pitchFamily="34" charset="0"/>
              <a:buChar char="•"/>
              <a:defRPr/>
            </a:pPr>
            <a:r>
              <a:rPr lang="en-US" altLang="en-US" sz="3000" dirty="0"/>
              <a:t>Pneumococcal and influenza vaccines</a:t>
            </a:r>
          </a:p>
          <a:p>
            <a:pPr marL="0" indent="0">
              <a:buFont typeface="Wingdings" pitchFamily="2" charset="2"/>
              <a:buNone/>
              <a:defRPr/>
            </a:pPr>
            <a:endParaRPr lang="en-US" altLang="en-US" sz="3000" dirty="0"/>
          </a:p>
        </p:txBody>
      </p:sp>
      <p:sp>
        <p:nvSpPr>
          <p:cNvPr id="60420" name="Slide Number Placeholder 4"/>
          <p:cNvSpPr>
            <a:spLocks noGrp="1"/>
          </p:cNvSpPr>
          <p:nvPr>
            <p:ph type="sldNum" sz="quarter" idx="4294967295"/>
          </p:nvPr>
        </p:nvSpPr>
        <p:spPr bwMode="auto">
          <a:xfrm>
            <a:off x="290513" y="628491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57200">
              <a:spcBef>
                <a:spcPct val="20000"/>
              </a:spcBef>
              <a:buFont typeface="Times" pitchFamily="80" charset="0"/>
              <a:buChar char="•"/>
              <a:defRPr sz="2400">
                <a:solidFill>
                  <a:schemeClr val="tx1"/>
                </a:solidFill>
                <a:latin typeface="Arial" charset="0"/>
              </a:defRPr>
            </a:lvl1pPr>
            <a:lvl2pPr marL="742950" indent="-285750" defTabSz="457200">
              <a:lnSpc>
                <a:spcPct val="120000"/>
              </a:lnSpc>
              <a:spcBef>
                <a:spcPct val="20000"/>
              </a:spcBef>
              <a:buChar char="–"/>
              <a:defRPr sz="2200">
                <a:solidFill>
                  <a:schemeClr val="tx1"/>
                </a:solidFill>
                <a:latin typeface="Arial" charset="0"/>
              </a:defRPr>
            </a:lvl2pPr>
            <a:lvl3pPr marL="1143000" indent="-228600" defTabSz="457200">
              <a:spcBef>
                <a:spcPct val="20000"/>
              </a:spcBef>
              <a:buFont typeface="Times" pitchFamily="80" charset="0"/>
              <a:buChar char="•"/>
              <a:defRPr sz="2000">
                <a:solidFill>
                  <a:schemeClr val="tx1"/>
                </a:solidFill>
                <a:latin typeface="Arial" charset="0"/>
              </a:defRPr>
            </a:lvl3pPr>
            <a:lvl4pPr marL="1600200" indent="-228600" defTabSz="457200">
              <a:spcBef>
                <a:spcPct val="20000"/>
              </a:spcBef>
              <a:buFont typeface="Times" pitchFamily="80" charset="0"/>
              <a:buChar char="–"/>
              <a:defRPr>
                <a:solidFill>
                  <a:schemeClr val="tx1"/>
                </a:solidFill>
                <a:latin typeface="Arial" charset="0"/>
              </a:defRPr>
            </a:lvl4pPr>
            <a:lvl5pPr marL="2057400" indent="-228600" defTabSz="457200">
              <a:spcBef>
                <a:spcPct val="20000"/>
              </a:spcBef>
              <a:buFont typeface="Times" pitchFamily="80" charset="0"/>
              <a:buChar char="•"/>
              <a:defRPr sz="1600">
                <a:solidFill>
                  <a:schemeClr val="tx1"/>
                </a:solidFill>
                <a:latin typeface="Arial" charset="0"/>
              </a:defRPr>
            </a:lvl5pPr>
            <a:lvl6pPr marL="25146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6pPr>
            <a:lvl7pPr marL="29718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7pPr>
            <a:lvl8pPr marL="34290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8pPr>
            <a:lvl9pPr marL="38862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9pPr>
          </a:lstStyle>
          <a:p>
            <a:pPr>
              <a:spcBef>
                <a:spcPct val="0"/>
              </a:spcBef>
              <a:buFontTx/>
              <a:buNone/>
            </a:pPr>
            <a:fld id="{FAD02996-8E3B-46AE-8FAE-35193F02FB3B}" type="slidenum">
              <a:rPr lang="en-US" altLang="en-US" sz="1000">
                <a:solidFill>
                  <a:srgbClr val="FFFFFF"/>
                </a:solidFill>
                <a:latin typeface="Calibri" pitchFamily="34" charset="0"/>
              </a:rPr>
              <a:pPr>
                <a:spcBef>
                  <a:spcPct val="0"/>
                </a:spcBef>
                <a:buFontTx/>
                <a:buNone/>
              </a:pPr>
              <a:t>11</a:t>
            </a:fld>
            <a:endParaRPr lang="en-US" altLang="en-US" sz="1000">
              <a:solidFill>
                <a:srgbClr val="FFFFFF"/>
              </a:solidFill>
              <a:latin typeface="Calibri" pitchFamily="34" charset="0"/>
            </a:endParaRPr>
          </a:p>
        </p:txBody>
      </p:sp>
    </p:spTree>
    <p:extLst>
      <p:ext uri="{BB962C8B-B14F-4D97-AF65-F5344CB8AC3E}">
        <p14:creationId xmlns:p14="http://schemas.microsoft.com/office/powerpoint/2010/main" val="119459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68300" y="677333"/>
            <a:ext cx="8559800" cy="728135"/>
          </a:xfrm>
        </p:spPr>
        <p:txBody>
          <a:bodyPr/>
          <a:lstStyle/>
          <a:p>
            <a:pPr algn="l"/>
            <a:r>
              <a:rPr lang="en-US" altLang="en-US" sz="3400" b="1" dirty="0">
                <a:solidFill>
                  <a:srgbClr val="C00000"/>
                </a:solidFill>
              </a:rPr>
              <a:t>Form CMS-224-14 – Worksheet Series “E”</a:t>
            </a:r>
          </a:p>
        </p:txBody>
      </p:sp>
      <p:sp>
        <p:nvSpPr>
          <p:cNvPr id="33795" name="Content Placeholder 2"/>
          <p:cNvSpPr>
            <a:spLocks noGrp="1"/>
          </p:cNvSpPr>
          <p:nvPr>
            <p:ph idx="1"/>
          </p:nvPr>
        </p:nvSpPr>
        <p:spPr>
          <a:xfrm>
            <a:off x="304803" y="1409700"/>
            <a:ext cx="8432798" cy="4122739"/>
          </a:xfrm>
        </p:spPr>
        <p:txBody>
          <a:bodyPr/>
          <a:lstStyle/>
          <a:p>
            <a:pPr>
              <a:buFont typeface="Arial" panose="020B0604020202020204" pitchFamily="34" charset="0"/>
              <a:buChar char="•"/>
              <a:defRPr/>
            </a:pPr>
            <a:r>
              <a:rPr lang="en-US" altLang="en-US" sz="3400" dirty="0"/>
              <a:t>E (Calculation of reimbursement settlement)</a:t>
            </a:r>
          </a:p>
          <a:p>
            <a:pPr>
              <a:buFont typeface="Arial" panose="020B0604020202020204" pitchFamily="34" charset="0"/>
              <a:buChar char="•"/>
              <a:defRPr/>
            </a:pPr>
            <a:r>
              <a:rPr lang="en-US" altLang="en-US" sz="3400" dirty="0"/>
              <a:t>E-1 (Analysis of payments to the FQHC)</a:t>
            </a:r>
          </a:p>
        </p:txBody>
      </p:sp>
      <p:sp>
        <p:nvSpPr>
          <p:cNvPr id="60420" name="Slide Number Placeholder 4"/>
          <p:cNvSpPr>
            <a:spLocks noGrp="1"/>
          </p:cNvSpPr>
          <p:nvPr>
            <p:ph type="sldNum" sz="quarter" idx="4294967295"/>
          </p:nvPr>
        </p:nvSpPr>
        <p:spPr bwMode="auto">
          <a:xfrm>
            <a:off x="290513" y="628491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57200">
              <a:spcBef>
                <a:spcPct val="20000"/>
              </a:spcBef>
              <a:buFont typeface="Times" pitchFamily="80" charset="0"/>
              <a:buChar char="•"/>
              <a:defRPr sz="2400">
                <a:solidFill>
                  <a:schemeClr val="tx1"/>
                </a:solidFill>
                <a:latin typeface="Arial" charset="0"/>
              </a:defRPr>
            </a:lvl1pPr>
            <a:lvl2pPr marL="742950" indent="-285750" defTabSz="457200">
              <a:lnSpc>
                <a:spcPct val="120000"/>
              </a:lnSpc>
              <a:spcBef>
                <a:spcPct val="20000"/>
              </a:spcBef>
              <a:buChar char="–"/>
              <a:defRPr sz="2200">
                <a:solidFill>
                  <a:schemeClr val="tx1"/>
                </a:solidFill>
                <a:latin typeface="Arial" charset="0"/>
              </a:defRPr>
            </a:lvl2pPr>
            <a:lvl3pPr marL="1143000" indent="-228600" defTabSz="457200">
              <a:spcBef>
                <a:spcPct val="20000"/>
              </a:spcBef>
              <a:buFont typeface="Times" pitchFamily="80" charset="0"/>
              <a:buChar char="•"/>
              <a:defRPr sz="2000">
                <a:solidFill>
                  <a:schemeClr val="tx1"/>
                </a:solidFill>
                <a:latin typeface="Arial" charset="0"/>
              </a:defRPr>
            </a:lvl3pPr>
            <a:lvl4pPr marL="1600200" indent="-228600" defTabSz="457200">
              <a:spcBef>
                <a:spcPct val="20000"/>
              </a:spcBef>
              <a:buFont typeface="Times" pitchFamily="80" charset="0"/>
              <a:buChar char="–"/>
              <a:defRPr>
                <a:solidFill>
                  <a:schemeClr val="tx1"/>
                </a:solidFill>
                <a:latin typeface="Arial" charset="0"/>
              </a:defRPr>
            </a:lvl4pPr>
            <a:lvl5pPr marL="2057400" indent="-228600" defTabSz="457200">
              <a:spcBef>
                <a:spcPct val="20000"/>
              </a:spcBef>
              <a:buFont typeface="Times" pitchFamily="80" charset="0"/>
              <a:buChar char="•"/>
              <a:defRPr sz="1600">
                <a:solidFill>
                  <a:schemeClr val="tx1"/>
                </a:solidFill>
                <a:latin typeface="Arial" charset="0"/>
              </a:defRPr>
            </a:lvl5pPr>
            <a:lvl6pPr marL="25146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6pPr>
            <a:lvl7pPr marL="29718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7pPr>
            <a:lvl8pPr marL="34290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8pPr>
            <a:lvl9pPr marL="38862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9pPr>
          </a:lstStyle>
          <a:p>
            <a:pPr>
              <a:spcBef>
                <a:spcPct val="0"/>
              </a:spcBef>
              <a:buFontTx/>
              <a:buNone/>
            </a:pPr>
            <a:fld id="{FAD02996-8E3B-46AE-8FAE-35193F02FB3B}" type="slidenum">
              <a:rPr lang="en-US" altLang="en-US" sz="1000">
                <a:solidFill>
                  <a:srgbClr val="FFFFFF"/>
                </a:solidFill>
                <a:latin typeface="Calibri" pitchFamily="34" charset="0"/>
              </a:rPr>
              <a:pPr>
                <a:spcBef>
                  <a:spcPct val="0"/>
                </a:spcBef>
                <a:buFontTx/>
                <a:buNone/>
              </a:pPr>
              <a:t>12</a:t>
            </a:fld>
            <a:endParaRPr lang="en-US" altLang="en-US" sz="1000">
              <a:solidFill>
                <a:srgbClr val="FFFFFF"/>
              </a:solidFill>
              <a:latin typeface="Calibri" pitchFamily="34" charset="0"/>
            </a:endParaRPr>
          </a:p>
        </p:txBody>
      </p:sp>
    </p:spTree>
    <p:extLst>
      <p:ext uri="{BB962C8B-B14F-4D97-AF65-F5344CB8AC3E}">
        <p14:creationId xmlns:p14="http://schemas.microsoft.com/office/powerpoint/2010/main" val="3897211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68300" y="677333"/>
            <a:ext cx="8559800" cy="728135"/>
          </a:xfrm>
        </p:spPr>
        <p:txBody>
          <a:bodyPr/>
          <a:lstStyle/>
          <a:p>
            <a:pPr algn="l"/>
            <a:r>
              <a:rPr lang="en-US" altLang="en-US" sz="3400" b="1" dirty="0">
                <a:solidFill>
                  <a:srgbClr val="C00000"/>
                </a:solidFill>
              </a:rPr>
              <a:t>Form CMS-224-14 – Worksheet Series “F”</a:t>
            </a:r>
          </a:p>
        </p:txBody>
      </p:sp>
      <p:sp>
        <p:nvSpPr>
          <p:cNvPr id="33795" name="Content Placeholder 2"/>
          <p:cNvSpPr>
            <a:spLocks noGrp="1"/>
          </p:cNvSpPr>
          <p:nvPr>
            <p:ph idx="1"/>
          </p:nvPr>
        </p:nvSpPr>
        <p:spPr>
          <a:xfrm>
            <a:off x="304802" y="1693334"/>
            <a:ext cx="8534399" cy="3839105"/>
          </a:xfrm>
        </p:spPr>
        <p:txBody>
          <a:bodyPr/>
          <a:lstStyle/>
          <a:p>
            <a:pPr>
              <a:buFont typeface="Arial" panose="020B0604020202020204" pitchFamily="34" charset="0"/>
              <a:buChar char="•"/>
              <a:defRPr/>
            </a:pPr>
            <a:r>
              <a:rPr lang="en-US" altLang="en-US" sz="3400" dirty="0"/>
              <a:t>F-1 (Statement of revenue and expenses)</a:t>
            </a:r>
          </a:p>
        </p:txBody>
      </p:sp>
      <p:sp>
        <p:nvSpPr>
          <p:cNvPr id="60420" name="Slide Number Placeholder 4"/>
          <p:cNvSpPr>
            <a:spLocks noGrp="1"/>
          </p:cNvSpPr>
          <p:nvPr>
            <p:ph type="sldNum" sz="quarter" idx="4294967295"/>
          </p:nvPr>
        </p:nvSpPr>
        <p:spPr bwMode="auto">
          <a:xfrm>
            <a:off x="290513" y="628491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57200">
              <a:spcBef>
                <a:spcPct val="20000"/>
              </a:spcBef>
              <a:buFont typeface="Times" pitchFamily="80" charset="0"/>
              <a:buChar char="•"/>
              <a:defRPr sz="2400">
                <a:solidFill>
                  <a:schemeClr val="tx1"/>
                </a:solidFill>
                <a:latin typeface="Arial" charset="0"/>
              </a:defRPr>
            </a:lvl1pPr>
            <a:lvl2pPr marL="742950" indent="-285750" defTabSz="457200">
              <a:lnSpc>
                <a:spcPct val="120000"/>
              </a:lnSpc>
              <a:spcBef>
                <a:spcPct val="20000"/>
              </a:spcBef>
              <a:buChar char="–"/>
              <a:defRPr sz="2200">
                <a:solidFill>
                  <a:schemeClr val="tx1"/>
                </a:solidFill>
                <a:latin typeface="Arial" charset="0"/>
              </a:defRPr>
            </a:lvl2pPr>
            <a:lvl3pPr marL="1143000" indent="-228600" defTabSz="457200">
              <a:spcBef>
                <a:spcPct val="20000"/>
              </a:spcBef>
              <a:buFont typeface="Times" pitchFamily="80" charset="0"/>
              <a:buChar char="•"/>
              <a:defRPr sz="2000">
                <a:solidFill>
                  <a:schemeClr val="tx1"/>
                </a:solidFill>
                <a:latin typeface="Arial" charset="0"/>
              </a:defRPr>
            </a:lvl3pPr>
            <a:lvl4pPr marL="1600200" indent="-228600" defTabSz="457200">
              <a:spcBef>
                <a:spcPct val="20000"/>
              </a:spcBef>
              <a:buFont typeface="Times" pitchFamily="80" charset="0"/>
              <a:buChar char="–"/>
              <a:defRPr>
                <a:solidFill>
                  <a:schemeClr val="tx1"/>
                </a:solidFill>
                <a:latin typeface="Arial" charset="0"/>
              </a:defRPr>
            </a:lvl4pPr>
            <a:lvl5pPr marL="2057400" indent="-228600" defTabSz="457200">
              <a:spcBef>
                <a:spcPct val="20000"/>
              </a:spcBef>
              <a:buFont typeface="Times" pitchFamily="80" charset="0"/>
              <a:buChar char="•"/>
              <a:defRPr sz="1600">
                <a:solidFill>
                  <a:schemeClr val="tx1"/>
                </a:solidFill>
                <a:latin typeface="Arial" charset="0"/>
              </a:defRPr>
            </a:lvl5pPr>
            <a:lvl6pPr marL="25146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6pPr>
            <a:lvl7pPr marL="29718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7pPr>
            <a:lvl8pPr marL="34290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8pPr>
            <a:lvl9pPr marL="38862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9pPr>
          </a:lstStyle>
          <a:p>
            <a:pPr>
              <a:spcBef>
                <a:spcPct val="0"/>
              </a:spcBef>
              <a:buFontTx/>
              <a:buNone/>
            </a:pPr>
            <a:fld id="{FAD02996-8E3B-46AE-8FAE-35193F02FB3B}" type="slidenum">
              <a:rPr lang="en-US" altLang="en-US" sz="1000">
                <a:solidFill>
                  <a:srgbClr val="FFFFFF"/>
                </a:solidFill>
                <a:latin typeface="Calibri" pitchFamily="34" charset="0"/>
              </a:rPr>
              <a:pPr>
                <a:spcBef>
                  <a:spcPct val="0"/>
                </a:spcBef>
                <a:buFontTx/>
                <a:buNone/>
              </a:pPr>
              <a:t>13</a:t>
            </a:fld>
            <a:endParaRPr lang="en-US" altLang="en-US" sz="1000">
              <a:solidFill>
                <a:srgbClr val="FFFFFF"/>
              </a:solidFill>
              <a:latin typeface="Calibri" pitchFamily="34" charset="0"/>
            </a:endParaRPr>
          </a:p>
        </p:txBody>
      </p:sp>
    </p:spTree>
    <p:extLst>
      <p:ext uri="{BB962C8B-B14F-4D97-AF65-F5344CB8AC3E}">
        <p14:creationId xmlns:p14="http://schemas.microsoft.com/office/powerpoint/2010/main" val="3163205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30200" y="558800"/>
            <a:ext cx="8458200" cy="584200"/>
          </a:xfrm>
        </p:spPr>
        <p:txBody>
          <a:bodyPr/>
          <a:lstStyle/>
          <a:p>
            <a:pPr algn="l"/>
            <a:r>
              <a:rPr lang="en-US" altLang="en-US" sz="3400" b="1" dirty="0">
                <a:solidFill>
                  <a:srgbClr val="C00000"/>
                </a:solidFill>
              </a:rPr>
              <a:t>Form CMS-224-14</a:t>
            </a:r>
          </a:p>
        </p:txBody>
      </p:sp>
      <p:sp>
        <p:nvSpPr>
          <p:cNvPr id="61443" name="Content Placeholder 2"/>
          <p:cNvSpPr>
            <a:spLocks noGrp="1"/>
          </p:cNvSpPr>
          <p:nvPr>
            <p:ph idx="1"/>
          </p:nvPr>
        </p:nvSpPr>
        <p:spPr>
          <a:xfrm>
            <a:off x="304802" y="1354667"/>
            <a:ext cx="8559799" cy="4177772"/>
          </a:xfrm>
        </p:spPr>
        <p:txBody>
          <a:bodyPr/>
          <a:lstStyle/>
          <a:p>
            <a:r>
              <a:rPr lang="en-US" altLang="en-US" sz="2800" dirty="0">
                <a:latin typeface="Calibri" pitchFamily="34" charset="0"/>
              </a:rPr>
              <a:t>Worksheet S-1 expands information previously reported on Worksheet S of form CMS-222-92 to include</a:t>
            </a:r>
          </a:p>
          <a:p>
            <a:pPr lvl="1">
              <a:buFont typeface="Arial" panose="020B0604020202020204" pitchFamily="34" charset="0"/>
              <a:buChar char="•"/>
            </a:pPr>
            <a:r>
              <a:rPr lang="en-US" altLang="en-US" sz="2800" dirty="0"/>
              <a:t>New data on medical malpractice and capital    related costs (ownership or lease of facilities) collected for development of FQHC market basket</a:t>
            </a:r>
          </a:p>
          <a:p>
            <a:pPr lvl="1">
              <a:buFont typeface="Arial" panose="020B0604020202020204" pitchFamily="34" charset="0"/>
              <a:buChar char="•"/>
            </a:pPr>
            <a:r>
              <a:rPr lang="en-US" altLang="en-US" sz="2800" dirty="0"/>
              <a:t>New data on interns and residents to evaluate proper payment of Graduate Medical Education</a:t>
            </a:r>
          </a:p>
        </p:txBody>
      </p:sp>
      <p:sp>
        <p:nvSpPr>
          <p:cNvPr id="61444" name="Slide Number Placeholder 4"/>
          <p:cNvSpPr>
            <a:spLocks noGrp="1"/>
          </p:cNvSpPr>
          <p:nvPr>
            <p:ph type="sldNum" sz="quarter" idx="4294967295"/>
          </p:nvPr>
        </p:nvSpPr>
        <p:spPr bwMode="auto">
          <a:xfrm>
            <a:off x="290513" y="628491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57200">
              <a:spcBef>
                <a:spcPct val="20000"/>
              </a:spcBef>
              <a:buFont typeface="Times" pitchFamily="80" charset="0"/>
              <a:buChar char="•"/>
              <a:defRPr sz="2400">
                <a:solidFill>
                  <a:schemeClr val="tx1"/>
                </a:solidFill>
                <a:latin typeface="Arial" charset="0"/>
              </a:defRPr>
            </a:lvl1pPr>
            <a:lvl2pPr marL="742950" indent="-285750" defTabSz="457200">
              <a:lnSpc>
                <a:spcPct val="120000"/>
              </a:lnSpc>
              <a:spcBef>
                <a:spcPct val="20000"/>
              </a:spcBef>
              <a:buChar char="–"/>
              <a:defRPr sz="2200">
                <a:solidFill>
                  <a:schemeClr val="tx1"/>
                </a:solidFill>
                <a:latin typeface="Arial" charset="0"/>
              </a:defRPr>
            </a:lvl2pPr>
            <a:lvl3pPr marL="1143000" indent="-228600" defTabSz="457200">
              <a:spcBef>
                <a:spcPct val="20000"/>
              </a:spcBef>
              <a:buFont typeface="Times" pitchFamily="80" charset="0"/>
              <a:buChar char="•"/>
              <a:defRPr sz="2000">
                <a:solidFill>
                  <a:schemeClr val="tx1"/>
                </a:solidFill>
                <a:latin typeface="Arial" charset="0"/>
              </a:defRPr>
            </a:lvl3pPr>
            <a:lvl4pPr marL="1600200" indent="-228600" defTabSz="457200">
              <a:spcBef>
                <a:spcPct val="20000"/>
              </a:spcBef>
              <a:buFont typeface="Times" pitchFamily="80" charset="0"/>
              <a:buChar char="–"/>
              <a:defRPr>
                <a:solidFill>
                  <a:schemeClr val="tx1"/>
                </a:solidFill>
                <a:latin typeface="Arial" charset="0"/>
              </a:defRPr>
            </a:lvl4pPr>
            <a:lvl5pPr marL="2057400" indent="-228600" defTabSz="457200">
              <a:spcBef>
                <a:spcPct val="20000"/>
              </a:spcBef>
              <a:buFont typeface="Times" pitchFamily="80" charset="0"/>
              <a:buChar char="•"/>
              <a:defRPr sz="1600">
                <a:solidFill>
                  <a:schemeClr val="tx1"/>
                </a:solidFill>
                <a:latin typeface="Arial" charset="0"/>
              </a:defRPr>
            </a:lvl5pPr>
            <a:lvl6pPr marL="25146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6pPr>
            <a:lvl7pPr marL="29718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7pPr>
            <a:lvl8pPr marL="34290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8pPr>
            <a:lvl9pPr marL="38862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9pPr>
          </a:lstStyle>
          <a:p>
            <a:pPr>
              <a:spcBef>
                <a:spcPct val="0"/>
              </a:spcBef>
              <a:buFontTx/>
              <a:buNone/>
            </a:pPr>
            <a:fld id="{A136FA2B-9D5E-476B-B844-766361CE6F05}" type="slidenum">
              <a:rPr lang="en-US" altLang="en-US" sz="1000">
                <a:solidFill>
                  <a:srgbClr val="FFFFFF"/>
                </a:solidFill>
                <a:latin typeface="Calibri" pitchFamily="34" charset="0"/>
              </a:rPr>
              <a:pPr>
                <a:spcBef>
                  <a:spcPct val="0"/>
                </a:spcBef>
                <a:buFontTx/>
                <a:buNone/>
              </a:pPr>
              <a:t>14</a:t>
            </a:fld>
            <a:endParaRPr lang="en-US" altLang="en-US" sz="1000">
              <a:solidFill>
                <a:srgbClr val="FFFFFF"/>
              </a:solidFill>
              <a:latin typeface="Calibri" pitchFamily="34" charset="0"/>
            </a:endParaRPr>
          </a:p>
        </p:txBody>
      </p:sp>
    </p:spTree>
    <p:extLst>
      <p:ext uri="{BB962C8B-B14F-4D97-AF65-F5344CB8AC3E}">
        <p14:creationId xmlns:p14="http://schemas.microsoft.com/office/powerpoint/2010/main" val="3838726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42900" y="546101"/>
            <a:ext cx="8801100" cy="520700"/>
          </a:xfrm>
        </p:spPr>
        <p:txBody>
          <a:bodyPr/>
          <a:lstStyle/>
          <a:p>
            <a:pPr algn="l"/>
            <a:r>
              <a:rPr lang="en-US" altLang="en-US" sz="3400" b="1" dirty="0">
                <a:solidFill>
                  <a:srgbClr val="C00000"/>
                </a:solidFill>
              </a:rPr>
              <a:t>Form CMS-224-14</a:t>
            </a:r>
          </a:p>
        </p:txBody>
      </p:sp>
      <p:sp>
        <p:nvSpPr>
          <p:cNvPr id="62467" name="Content Placeholder 2"/>
          <p:cNvSpPr>
            <a:spLocks noGrp="1"/>
          </p:cNvSpPr>
          <p:nvPr>
            <p:ph idx="1"/>
          </p:nvPr>
        </p:nvSpPr>
        <p:spPr>
          <a:xfrm>
            <a:off x="304803" y="1320801"/>
            <a:ext cx="8356598" cy="4211640"/>
          </a:xfrm>
        </p:spPr>
        <p:txBody>
          <a:bodyPr/>
          <a:lstStyle/>
          <a:p>
            <a:r>
              <a:rPr lang="en-US" altLang="en-US" sz="2600" dirty="0">
                <a:latin typeface="Calibri" pitchFamily="34" charset="0"/>
              </a:rPr>
              <a:t>Worksheet S-1 collects information regarding the date            the FQHC requests approval and the date the FQHC is           granted approval to file a consolidated cost report</a:t>
            </a:r>
          </a:p>
          <a:p>
            <a:pPr lvl="1">
              <a:buFont typeface="Arial" panose="020B0604020202020204" pitchFamily="34" charset="0"/>
              <a:buChar char="•"/>
            </a:pPr>
            <a:r>
              <a:rPr lang="en-US" altLang="en-US" sz="2600" b="1" i="1" dirty="0"/>
              <a:t>Medicare FQHC certification dates on or after      October 1, 2014</a:t>
            </a:r>
          </a:p>
          <a:p>
            <a:pPr lvl="1">
              <a:buFont typeface="Arial" panose="020B0604020202020204" pitchFamily="34" charset="0"/>
              <a:buChar char="•"/>
            </a:pPr>
            <a:r>
              <a:rPr lang="en-US" altLang="en-US" sz="2600" dirty="0"/>
              <a:t>Maintain information in health center permanent records</a:t>
            </a:r>
          </a:p>
        </p:txBody>
      </p:sp>
      <p:sp>
        <p:nvSpPr>
          <p:cNvPr id="62468" name="Slide Number Placeholder 4"/>
          <p:cNvSpPr>
            <a:spLocks noGrp="1"/>
          </p:cNvSpPr>
          <p:nvPr>
            <p:ph type="sldNum" sz="quarter" idx="4294967295"/>
          </p:nvPr>
        </p:nvSpPr>
        <p:spPr bwMode="auto">
          <a:xfrm>
            <a:off x="290513" y="628491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57200">
              <a:spcBef>
                <a:spcPct val="20000"/>
              </a:spcBef>
              <a:buFont typeface="Times" pitchFamily="80" charset="0"/>
              <a:buChar char="•"/>
              <a:defRPr sz="2400">
                <a:solidFill>
                  <a:schemeClr val="tx1"/>
                </a:solidFill>
                <a:latin typeface="Arial" charset="0"/>
              </a:defRPr>
            </a:lvl1pPr>
            <a:lvl2pPr marL="742950" indent="-285750" defTabSz="457200">
              <a:lnSpc>
                <a:spcPct val="120000"/>
              </a:lnSpc>
              <a:spcBef>
                <a:spcPct val="20000"/>
              </a:spcBef>
              <a:buChar char="–"/>
              <a:defRPr sz="2200">
                <a:solidFill>
                  <a:schemeClr val="tx1"/>
                </a:solidFill>
                <a:latin typeface="Arial" charset="0"/>
              </a:defRPr>
            </a:lvl2pPr>
            <a:lvl3pPr marL="1143000" indent="-228600" defTabSz="457200">
              <a:spcBef>
                <a:spcPct val="20000"/>
              </a:spcBef>
              <a:buFont typeface="Times" pitchFamily="80" charset="0"/>
              <a:buChar char="•"/>
              <a:defRPr sz="2000">
                <a:solidFill>
                  <a:schemeClr val="tx1"/>
                </a:solidFill>
                <a:latin typeface="Arial" charset="0"/>
              </a:defRPr>
            </a:lvl3pPr>
            <a:lvl4pPr marL="1600200" indent="-228600" defTabSz="457200">
              <a:spcBef>
                <a:spcPct val="20000"/>
              </a:spcBef>
              <a:buFont typeface="Times" pitchFamily="80" charset="0"/>
              <a:buChar char="–"/>
              <a:defRPr>
                <a:solidFill>
                  <a:schemeClr val="tx1"/>
                </a:solidFill>
                <a:latin typeface="Arial" charset="0"/>
              </a:defRPr>
            </a:lvl4pPr>
            <a:lvl5pPr marL="2057400" indent="-228600" defTabSz="457200">
              <a:spcBef>
                <a:spcPct val="20000"/>
              </a:spcBef>
              <a:buFont typeface="Times" pitchFamily="80" charset="0"/>
              <a:buChar char="•"/>
              <a:defRPr sz="1600">
                <a:solidFill>
                  <a:schemeClr val="tx1"/>
                </a:solidFill>
                <a:latin typeface="Arial" charset="0"/>
              </a:defRPr>
            </a:lvl5pPr>
            <a:lvl6pPr marL="25146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6pPr>
            <a:lvl7pPr marL="29718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7pPr>
            <a:lvl8pPr marL="34290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8pPr>
            <a:lvl9pPr marL="38862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9pPr>
          </a:lstStyle>
          <a:p>
            <a:pPr>
              <a:spcBef>
                <a:spcPct val="0"/>
              </a:spcBef>
              <a:buFontTx/>
              <a:buNone/>
            </a:pPr>
            <a:fld id="{9FE09A9D-3089-4C25-AE36-10D28702B73D}" type="slidenum">
              <a:rPr lang="en-US" altLang="en-US" sz="1000">
                <a:solidFill>
                  <a:srgbClr val="FFFFFF"/>
                </a:solidFill>
                <a:latin typeface="Calibri" pitchFamily="34" charset="0"/>
              </a:rPr>
              <a:pPr>
                <a:spcBef>
                  <a:spcPct val="0"/>
                </a:spcBef>
                <a:buFontTx/>
                <a:buNone/>
              </a:pPr>
              <a:t>15</a:t>
            </a:fld>
            <a:endParaRPr lang="en-US" altLang="en-US" sz="1000">
              <a:solidFill>
                <a:srgbClr val="FFFFFF"/>
              </a:solidFill>
              <a:latin typeface="Calibri" pitchFamily="34" charset="0"/>
            </a:endParaRPr>
          </a:p>
        </p:txBody>
      </p:sp>
    </p:spTree>
    <p:extLst>
      <p:ext uri="{BB962C8B-B14F-4D97-AF65-F5344CB8AC3E}">
        <p14:creationId xmlns:p14="http://schemas.microsoft.com/office/powerpoint/2010/main" val="2603004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304800" y="571501"/>
            <a:ext cx="8521700" cy="571500"/>
          </a:xfrm>
        </p:spPr>
        <p:txBody>
          <a:bodyPr/>
          <a:lstStyle/>
          <a:p>
            <a:pPr algn="l"/>
            <a:r>
              <a:rPr lang="en-US" altLang="en-US" sz="3400" b="1" dirty="0">
                <a:solidFill>
                  <a:srgbClr val="C00000"/>
                </a:solidFill>
              </a:rPr>
              <a:t>Form CMS-224-14</a:t>
            </a:r>
          </a:p>
        </p:txBody>
      </p:sp>
      <p:sp>
        <p:nvSpPr>
          <p:cNvPr id="63491" name="Content Placeholder 2"/>
          <p:cNvSpPr>
            <a:spLocks noGrp="1"/>
          </p:cNvSpPr>
          <p:nvPr>
            <p:ph idx="1"/>
          </p:nvPr>
        </p:nvSpPr>
        <p:spPr>
          <a:xfrm>
            <a:off x="304803" y="1270001"/>
            <a:ext cx="8318498" cy="4262440"/>
          </a:xfrm>
        </p:spPr>
        <p:txBody>
          <a:bodyPr/>
          <a:lstStyle/>
          <a:p>
            <a:r>
              <a:rPr lang="en-US" altLang="en-US" sz="3000" dirty="0">
                <a:latin typeface="Calibri" pitchFamily="34" charset="0"/>
              </a:rPr>
              <a:t>Worksheet S-2 incorporates relevant questions from the prior Provider Cost Report Reimbursement Questionnaire (CMS-339)</a:t>
            </a:r>
          </a:p>
          <a:p>
            <a:pPr lvl="1">
              <a:buFont typeface="Arial" panose="020B0604020202020204" pitchFamily="34" charset="0"/>
              <a:buChar char="•"/>
            </a:pPr>
            <a:r>
              <a:rPr lang="en-US" altLang="en-US" sz="3000" dirty="0"/>
              <a:t>A </a:t>
            </a:r>
            <a:r>
              <a:rPr lang="en-US" altLang="en-US" sz="3000" i="1" dirty="0"/>
              <a:t>good change </a:t>
            </a:r>
            <a:r>
              <a:rPr lang="en-US" altLang="en-US" sz="3000" dirty="0"/>
              <a:t>to consolidate information reporting and streamline issues of relevance to FQHCs (financial data and reports; bad debts; PS&amp;R report data; etc.)</a:t>
            </a:r>
          </a:p>
        </p:txBody>
      </p:sp>
      <p:sp>
        <p:nvSpPr>
          <p:cNvPr id="63492" name="Slide Number Placeholder 4"/>
          <p:cNvSpPr>
            <a:spLocks noGrp="1"/>
          </p:cNvSpPr>
          <p:nvPr>
            <p:ph type="sldNum" sz="quarter" idx="4294967295"/>
          </p:nvPr>
        </p:nvSpPr>
        <p:spPr bwMode="auto">
          <a:xfrm>
            <a:off x="290513" y="628491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57200">
              <a:spcBef>
                <a:spcPct val="20000"/>
              </a:spcBef>
              <a:buFont typeface="Times" pitchFamily="80" charset="0"/>
              <a:buChar char="•"/>
              <a:defRPr sz="2400">
                <a:solidFill>
                  <a:schemeClr val="tx1"/>
                </a:solidFill>
                <a:latin typeface="Arial" charset="0"/>
              </a:defRPr>
            </a:lvl1pPr>
            <a:lvl2pPr marL="742950" indent="-285750" defTabSz="457200">
              <a:lnSpc>
                <a:spcPct val="120000"/>
              </a:lnSpc>
              <a:spcBef>
                <a:spcPct val="20000"/>
              </a:spcBef>
              <a:buChar char="–"/>
              <a:defRPr sz="2200">
                <a:solidFill>
                  <a:schemeClr val="tx1"/>
                </a:solidFill>
                <a:latin typeface="Arial" charset="0"/>
              </a:defRPr>
            </a:lvl2pPr>
            <a:lvl3pPr marL="1143000" indent="-228600" defTabSz="457200">
              <a:spcBef>
                <a:spcPct val="20000"/>
              </a:spcBef>
              <a:buFont typeface="Times" pitchFamily="80" charset="0"/>
              <a:buChar char="•"/>
              <a:defRPr sz="2000">
                <a:solidFill>
                  <a:schemeClr val="tx1"/>
                </a:solidFill>
                <a:latin typeface="Arial" charset="0"/>
              </a:defRPr>
            </a:lvl3pPr>
            <a:lvl4pPr marL="1600200" indent="-228600" defTabSz="457200">
              <a:spcBef>
                <a:spcPct val="20000"/>
              </a:spcBef>
              <a:buFont typeface="Times" pitchFamily="80" charset="0"/>
              <a:buChar char="–"/>
              <a:defRPr>
                <a:solidFill>
                  <a:schemeClr val="tx1"/>
                </a:solidFill>
                <a:latin typeface="Arial" charset="0"/>
              </a:defRPr>
            </a:lvl4pPr>
            <a:lvl5pPr marL="2057400" indent="-228600" defTabSz="457200">
              <a:spcBef>
                <a:spcPct val="20000"/>
              </a:spcBef>
              <a:buFont typeface="Times" pitchFamily="80" charset="0"/>
              <a:buChar char="•"/>
              <a:defRPr sz="1600">
                <a:solidFill>
                  <a:schemeClr val="tx1"/>
                </a:solidFill>
                <a:latin typeface="Arial" charset="0"/>
              </a:defRPr>
            </a:lvl5pPr>
            <a:lvl6pPr marL="25146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6pPr>
            <a:lvl7pPr marL="29718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7pPr>
            <a:lvl8pPr marL="34290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8pPr>
            <a:lvl9pPr marL="38862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9pPr>
          </a:lstStyle>
          <a:p>
            <a:pPr>
              <a:spcBef>
                <a:spcPct val="0"/>
              </a:spcBef>
              <a:buFontTx/>
              <a:buNone/>
            </a:pPr>
            <a:fld id="{32CDB5F1-B4DB-4F2B-94B7-6C6055213F14}" type="slidenum">
              <a:rPr lang="en-US" altLang="en-US" sz="1000">
                <a:solidFill>
                  <a:srgbClr val="FFFFFF"/>
                </a:solidFill>
                <a:latin typeface="Calibri" pitchFamily="34" charset="0"/>
              </a:rPr>
              <a:pPr>
                <a:spcBef>
                  <a:spcPct val="0"/>
                </a:spcBef>
                <a:buFontTx/>
                <a:buNone/>
              </a:pPr>
              <a:t>16</a:t>
            </a:fld>
            <a:endParaRPr lang="en-US" altLang="en-US" sz="1000">
              <a:solidFill>
                <a:srgbClr val="FFFFFF"/>
              </a:solidFill>
              <a:latin typeface="Calibri" pitchFamily="34" charset="0"/>
            </a:endParaRPr>
          </a:p>
        </p:txBody>
      </p:sp>
    </p:spTree>
    <p:extLst>
      <p:ext uri="{BB962C8B-B14F-4D97-AF65-F5344CB8AC3E}">
        <p14:creationId xmlns:p14="http://schemas.microsoft.com/office/powerpoint/2010/main" val="1420785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304800" y="508001"/>
            <a:ext cx="8521700" cy="635000"/>
          </a:xfrm>
        </p:spPr>
        <p:txBody>
          <a:bodyPr/>
          <a:lstStyle/>
          <a:p>
            <a:pPr algn="l"/>
            <a:r>
              <a:rPr lang="en-US" altLang="en-US" sz="3400" b="1" dirty="0">
                <a:solidFill>
                  <a:srgbClr val="C00000"/>
                </a:solidFill>
              </a:rPr>
              <a:t>Form CMS-224-14</a:t>
            </a:r>
          </a:p>
        </p:txBody>
      </p:sp>
      <p:sp>
        <p:nvSpPr>
          <p:cNvPr id="63491" name="Content Placeholder 2"/>
          <p:cNvSpPr>
            <a:spLocks noGrp="1"/>
          </p:cNvSpPr>
          <p:nvPr>
            <p:ph idx="1"/>
          </p:nvPr>
        </p:nvSpPr>
        <p:spPr>
          <a:xfrm>
            <a:off x="304803" y="1219200"/>
            <a:ext cx="8216898" cy="4313239"/>
          </a:xfrm>
        </p:spPr>
        <p:txBody>
          <a:bodyPr/>
          <a:lstStyle/>
          <a:p>
            <a:r>
              <a:rPr lang="en-US" altLang="en-US" sz="2400" dirty="0">
                <a:latin typeface="Calibri" pitchFamily="34" charset="0"/>
              </a:rPr>
              <a:t>Worksheet S-2 (“heads up”)</a:t>
            </a:r>
          </a:p>
          <a:p>
            <a:pPr lvl="1">
              <a:buFont typeface="Arial" panose="020B0604020202020204" pitchFamily="34" charset="0"/>
              <a:buChar char="•"/>
            </a:pPr>
            <a:r>
              <a:rPr lang="en-US" altLang="en-US" sz="2400" dirty="0"/>
              <a:t>PS&amp;R Report Data</a:t>
            </a:r>
          </a:p>
          <a:p>
            <a:pPr lvl="2">
              <a:buFont typeface="Arial" panose="020B0604020202020204" pitchFamily="34" charset="0"/>
              <a:buChar char="•"/>
            </a:pPr>
            <a:r>
              <a:rPr lang="en-US" altLang="en-US" dirty="0"/>
              <a:t>Please note the requirement to submit a crosswalk to match PS&amp;R revenue codes and visits with cost center groupings – CMS notes this is necessary to ensure proper payments</a:t>
            </a:r>
          </a:p>
          <a:p>
            <a:pPr lvl="3">
              <a:buFont typeface="Arial" panose="020B0604020202020204" pitchFamily="34" charset="0"/>
              <a:buChar char="•"/>
            </a:pPr>
            <a:r>
              <a:rPr lang="en-US" altLang="en-US" sz="2400" b="1" i="1" dirty="0"/>
              <a:t>Medicare visits reported in total (medical and mental health) on Worksheet S-3, Part 1 will need to reconcile with Medicare visits by practitioner (medical and mental health) reported on Worksheet B, Part 1</a:t>
            </a:r>
            <a:endParaRPr lang="en-US" altLang="en-US" sz="2400" dirty="0"/>
          </a:p>
        </p:txBody>
      </p:sp>
      <p:sp>
        <p:nvSpPr>
          <p:cNvPr id="63492" name="Slide Number Placeholder 4"/>
          <p:cNvSpPr>
            <a:spLocks noGrp="1"/>
          </p:cNvSpPr>
          <p:nvPr>
            <p:ph type="sldNum" sz="quarter" idx="4294967295"/>
          </p:nvPr>
        </p:nvSpPr>
        <p:spPr bwMode="auto">
          <a:xfrm>
            <a:off x="290513" y="628491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57200">
              <a:spcBef>
                <a:spcPct val="20000"/>
              </a:spcBef>
              <a:buFont typeface="Times" pitchFamily="80" charset="0"/>
              <a:buChar char="•"/>
              <a:defRPr sz="2400">
                <a:solidFill>
                  <a:schemeClr val="tx1"/>
                </a:solidFill>
                <a:latin typeface="Arial" charset="0"/>
              </a:defRPr>
            </a:lvl1pPr>
            <a:lvl2pPr marL="742950" indent="-285750" defTabSz="457200">
              <a:lnSpc>
                <a:spcPct val="120000"/>
              </a:lnSpc>
              <a:spcBef>
                <a:spcPct val="20000"/>
              </a:spcBef>
              <a:buChar char="–"/>
              <a:defRPr sz="2200">
                <a:solidFill>
                  <a:schemeClr val="tx1"/>
                </a:solidFill>
                <a:latin typeface="Arial" charset="0"/>
              </a:defRPr>
            </a:lvl2pPr>
            <a:lvl3pPr marL="1143000" indent="-228600" defTabSz="457200">
              <a:spcBef>
                <a:spcPct val="20000"/>
              </a:spcBef>
              <a:buFont typeface="Times" pitchFamily="80" charset="0"/>
              <a:buChar char="•"/>
              <a:defRPr sz="2000">
                <a:solidFill>
                  <a:schemeClr val="tx1"/>
                </a:solidFill>
                <a:latin typeface="Arial" charset="0"/>
              </a:defRPr>
            </a:lvl3pPr>
            <a:lvl4pPr marL="1600200" indent="-228600" defTabSz="457200">
              <a:spcBef>
                <a:spcPct val="20000"/>
              </a:spcBef>
              <a:buFont typeface="Times" pitchFamily="80" charset="0"/>
              <a:buChar char="–"/>
              <a:defRPr>
                <a:solidFill>
                  <a:schemeClr val="tx1"/>
                </a:solidFill>
                <a:latin typeface="Arial" charset="0"/>
              </a:defRPr>
            </a:lvl4pPr>
            <a:lvl5pPr marL="2057400" indent="-228600" defTabSz="457200">
              <a:spcBef>
                <a:spcPct val="20000"/>
              </a:spcBef>
              <a:buFont typeface="Times" pitchFamily="80" charset="0"/>
              <a:buChar char="•"/>
              <a:defRPr sz="1600">
                <a:solidFill>
                  <a:schemeClr val="tx1"/>
                </a:solidFill>
                <a:latin typeface="Arial" charset="0"/>
              </a:defRPr>
            </a:lvl5pPr>
            <a:lvl6pPr marL="25146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6pPr>
            <a:lvl7pPr marL="29718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7pPr>
            <a:lvl8pPr marL="34290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8pPr>
            <a:lvl9pPr marL="38862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9pPr>
          </a:lstStyle>
          <a:p>
            <a:pPr>
              <a:spcBef>
                <a:spcPct val="0"/>
              </a:spcBef>
              <a:buFontTx/>
              <a:buNone/>
            </a:pPr>
            <a:fld id="{32CDB5F1-B4DB-4F2B-94B7-6C6055213F14}" type="slidenum">
              <a:rPr lang="en-US" altLang="en-US" sz="1000">
                <a:solidFill>
                  <a:srgbClr val="FFFFFF"/>
                </a:solidFill>
                <a:latin typeface="Calibri" pitchFamily="34" charset="0"/>
              </a:rPr>
              <a:pPr>
                <a:spcBef>
                  <a:spcPct val="0"/>
                </a:spcBef>
                <a:buFontTx/>
                <a:buNone/>
              </a:pPr>
              <a:t>17</a:t>
            </a:fld>
            <a:endParaRPr lang="en-US" altLang="en-US" sz="1000">
              <a:solidFill>
                <a:srgbClr val="FFFFFF"/>
              </a:solidFill>
              <a:latin typeface="Calibri" pitchFamily="34" charset="0"/>
            </a:endParaRPr>
          </a:p>
        </p:txBody>
      </p:sp>
    </p:spTree>
    <p:extLst>
      <p:ext uri="{BB962C8B-B14F-4D97-AF65-F5344CB8AC3E}">
        <p14:creationId xmlns:p14="http://schemas.microsoft.com/office/powerpoint/2010/main" val="2043391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30200" y="524933"/>
            <a:ext cx="8813800" cy="618068"/>
          </a:xfrm>
        </p:spPr>
        <p:txBody>
          <a:bodyPr/>
          <a:lstStyle/>
          <a:p>
            <a:pPr algn="l"/>
            <a:r>
              <a:rPr lang="en-US" altLang="en-US" sz="3400" b="1" dirty="0">
                <a:solidFill>
                  <a:srgbClr val="C00000"/>
                </a:solidFill>
              </a:rPr>
              <a:t>Form CMS-224-14</a:t>
            </a:r>
          </a:p>
        </p:txBody>
      </p:sp>
      <p:sp>
        <p:nvSpPr>
          <p:cNvPr id="64515" name="Content Placeholder 2"/>
          <p:cNvSpPr>
            <a:spLocks noGrp="1"/>
          </p:cNvSpPr>
          <p:nvPr>
            <p:ph idx="1"/>
          </p:nvPr>
        </p:nvSpPr>
        <p:spPr>
          <a:xfrm>
            <a:off x="304800" y="1320801"/>
            <a:ext cx="8432800" cy="4211639"/>
          </a:xfrm>
        </p:spPr>
        <p:txBody>
          <a:bodyPr/>
          <a:lstStyle/>
          <a:p>
            <a:r>
              <a:rPr lang="en-US" altLang="en-US" sz="2400" dirty="0">
                <a:latin typeface="Calibri" pitchFamily="34" charset="0"/>
              </a:rPr>
              <a:t>Worksheet S-3 collects statistical data regarding visits for medical and mental health services, by site, summarized for the following Programs:</a:t>
            </a:r>
          </a:p>
          <a:p>
            <a:pPr lvl="1">
              <a:buFont typeface="Arial" panose="020B0604020202020204" pitchFamily="34" charset="0"/>
              <a:buChar char="•"/>
            </a:pPr>
            <a:r>
              <a:rPr lang="en-US" altLang="en-US" sz="2400" dirty="0"/>
              <a:t>Title V</a:t>
            </a:r>
          </a:p>
          <a:p>
            <a:pPr lvl="1">
              <a:buFont typeface="Arial" panose="020B0604020202020204" pitchFamily="34" charset="0"/>
              <a:buChar char="•"/>
            </a:pPr>
            <a:r>
              <a:rPr lang="en-US" altLang="en-US" sz="2400" dirty="0"/>
              <a:t>Title XVIII (</a:t>
            </a:r>
            <a:r>
              <a:rPr lang="en-US" altLang="en-US" sz="2400" b="1" i="1" dirty="0"/>
              <a:t>excludes </a:t>
            </a:r>
            <a:r>
              <a:rPr lang="en-US" altLang="en-US" sz="2400" dirty="0"/>
              <a:t>Medicare Advantage Plan visits)</a:t>
            </a:r>
          </a:p>
          <a:p>
            <a:pPr lvl="1">
              <a:buFont typeface="Arial" panose="020B0604020202020204" pitchFamily="34" charset="0"/>
              <a:buChar char="•"/>
            </a:pPr>
            <a:r>
              <a:rPr lang="en-US" altLang="en-US" sz="2400" dirty="0"/>
              <a:t>Title XIX (not required in the past)</a:t>
            </a:r>
          </a:p>
          <a:p>
            <a:pPr lvl="1">
              <a:buFont typeface="Arial" panose="020B0604020202020204" pitchFamily="34" charset="0"/>
              <a:buChar char="•"/>
            </a:pPr>
            <a:r>
              <a:rPr lang="en-US" altLang="en-US" sz="2400" dirty="0"/>
              <a:t>Other</a:t>
            </a:r>
          </a:p>
          <a:p>
            <a:pPr lvl="1">
              <a:buFont typeface="Arial" panose="020B0604020202020204" pitchFamily="34" charset="0"/>
              <a:buChar char="•"/>
            </a:pPr>
            <a:r>
              <a:rPr lang="en-US" altLang="en-US" sz="2400" dirty="0"/>
              <a:t>Total (</a:t>
            </a:r>
            <a:r>
              <a:rPr lang="en-US" altLang="en-US" sz="2400" b="1" i="1" dirty="0"/>
              <a:t>includes</a:t>
            </a:r>
            <a:r>
              <a:rPr lang="en-US" altLang="en-US" sz="2400" dirty="0"/>
              <a:t> Medicare Advantage Plan visits)</a:t>
            </a:r>
          </a:p>
          <a:p>
            <a:r>
              <a:rPr lang="en-US" altLang="en-US" sz="2400" dirty="0">
                <a:latin typeface="Calibri" pitchFamily="34" charset="0"/>
              </a:rPr>
              <a:t>Worksheet S-3 also collects information on the number of </a:t>
            </a:r>
            <a:r>
              <a:rPr lang="en-US" altLang="en-US" sz="2400" b="1" i="1" dirty="0">
                <a:latin typeface="Calibri" pitchFamily="34" charset="0"/>
              </a:rPr>
              <a:t>certain </a:t>
            </a:r>
            <a:r>
              <a:rPr lang="en-US" altLang="en-US" sz="2400" dirty="0">
                <a:latin typeface="Calibri" pitchFamily="34" charset="0"/>
              </a:rPr>
              <a:t>visits performed by interns and residents by Program as listed above</a:t>
            </a:r>
          </a:p>
        </p:txBody>
      </p:sp>
      <p:sp>
        <p:nvSpPr>
          <p:cNvPr id="64516" name="Slide Number Placeholder 4"/>
          <p:cNvSpPr>
            <a:spLocks noGrp="1"/>
          </p:cNvSpPr>
          <p:nvPr>
            <p:ph type="sldNum" sz="quarter" idx="4294967295"/>
          </p:nvPr>
        </p:nvSpPr>
        <p:spPr bwMode="auto">
          <a:xfrm>
            <a:off x="290513" y="628491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57200">
              <a:spcBef>
                <a:spcPct val="20000"/>
              </a:spcBef>
              <a:buFont typeface="Times" pitchFamily="80" charset="0"/>
              <a:buChar char="•"/>
              <a:defRPr sz="2400">
                <a:solidFill>
                  <a:schemeClr val="tx1"/>
                </a:solidFill>
                <a:latin typeface="Arial" charset="0"/>
              </a:defRPr>
            </a:lvl1pPr>
            <a:lvl2pPr marL="742950" indent="-285750" defTabSz="457200">
              <a:lnSpc>
                <a:spcPct val="120000"/>
              </a:lnSpc>
              <a:spcBef>
                <a:spcPct val="20000"/>
              </a:spcBef>
              <a:buChar char="–"/>
              <a:defRPr sz="2200">
                <a:solidFill>
                  <a:schemeClr val="tx1"/>
                </a:solidFill>
                <a:latin typeface="Arial" charset="0"/>
              </a:defRPr>
            </a:lvl2pPr>
            <a:lvl3pPr marL="1143000" indent="-228600" defTabSz="457200">
              <a:spcBef>
                <a:spcPct val="20000"/>
              </a:spcBef>
              <a:buFont typeface="Times" pitchFamily="80" charset="0"/>
              <a:buChar char="•"/>
              <a:defRPr sz="2000">
                <a:solidFill>
                  <a:schemeClr val="tx1"/>
                </a:solidFill>
                <a:latin typeface="Arial" charset="0"/>
              </a:defRPr>
            </a:lvl3pPr>
            <a:lvl4pPr marL="1600200" indent="-228600" defTabSz="457200">
              <a:spcBef>
                <a:spcPct val="20000"/>
              </a:spcBef>
              <a:buFont typeface="Times" pitchFamily="80" charset="0"/>
              <a:buChar char="–"/>
              <a:defRPr>
                <a:solidFill>
                  <a:schemeClr val="tx1"/>
                </a:solidFill>
                <a:latin typeface="Arial" charset="0"/>
              </a:defRPr>
            </a:lvl4pPr>
            <a:lvl5pPr marL="2057400" indent="-228600" defTabSz="457200">
              <a:spcBef>
                <a:spcPct val="20000"/>
              </a:spcBef>
              <a:buFont typeface="Times" pitchFamily="80" charset="0"/>
              <a:buChar char="•"/>
              <a:defRPr sz="1600">
                <a:solidFill>
                  <a:schemeClr val="tx1"/>
                </a:solidFill>
                <a:latin typeface="Arial" charset="0"/>
              </a:defRPr>
            </a:lvl5pPr>
            <a:lvl6pPr marL="25146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6pPr>
            <a:lvl7pPr marL="29718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7pPr>
            <a:lvl8pPr marL="34290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8pPr>
            <a:lvl9pPr marL="38862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9pPr>
          </a:lstStyle>
          <a:p>
            <a:pPr>
              <a:spcBef>
                <a:spcPct val="0"/>
              </a:spcBef>
              <a:buFontTx/>
              <a:buNone/>
            </a:pPr>
            <a:fld id="{148D5D9B-25F9-4C64-9AE1-D0353F3B9C9B}" type="slidenum">
              <a:rPr lang="en-US" altLang="en-US" sz="1000">
                <a:solidFill>
                  <a:srgbClr val="FFFFFF"/>
                </a:solidFill>
                <a:latin typeface="Calibri" pitchFamily="34" charset="0"/>
              </a:rPr>
              <a:pPr>
                <a:spcBef>
                  <a:spcPct val="0"/>
                </a:spcBef>
                <a:buFontTx/>
                <a:buNone/>
              </a:pPr>
              <a:t>18</a:t>
            </a:fld>
            <a:endParaRPr lang="en-US" altLang="en-US" sz="1000">
              <a:solidFill>
                <a:srgbClr val="FFFFFF"/>
              </a:solidFill>
              <a:latin typeface="Calibri" pitchFamily="34" charset="0"/>
            </a:endParaRPr>
          </a:p>
        </p:txBody>
      </p:sp>
    </p:spTree>
    <p:extLst>
      <p:ext uri="{BB962C8B-B14F-4D97-AF65-F5344CB8AC3E}">
        <p14:creationId xmlns:p14="http://schemas.microsoft.com/office/powerpoint/2010/main" val="985226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368300" y="635000"/>
            <a:ext cx="8775700" cy="736600"/>
          </a:xfrm>
        </p:spPr>
        <p:txBody>
          <a:bodyPr/>
          <a:lstStyle/>
          <a:p>
            <a:pPr algn="l"/>
            <a:r>
              <a:rPr lang="en-US" altLang="en-US" sz="3400" b="1" dirty="0">
                <a:solidFill>
                  <a:srgbClr val="C00000"/>
                </a:solidFill>
              </a:rPr>
              <a:t>Form CMS-224-14</a:t>
            </a:r>
          </a:p>
        </p:txBody>
      </p:sp>
      <p:sp>
        <p:nvSpPr>
          <p:cNvPr id="65539" name="Content Placeholder 2"/>
          <p:cNvSpPr>
            <a:spLocks noGrp="1"/>
          </p:cNvSpPr>
          <p:nvPr>
            <p:ph idx="1"/>
          </p:nvPr>
        </p:nvSpPr>
        <p:spPr>
          <a:xfrm>
            <a:off x="304803" y="1320800"/>
            <a:ext cx="8343898" cy="4211639"/>
          </a:xfrm>
        </p:spPr>
        <p:txBody>
          <a:bodyPr/>
          <a:lstStyle/>
          <a:p>
            <a:r>
              <a:rPr lang="en-US" altLang="en-US" sz="2700" dirty="0">
                <a:latin typeface="Calibri" pitchFamily="34" charset="0"/>
              </a:rPr>
              <a:t>In addition, Worksheet S-3 collects contract labor and benefit cost by personnel category; number of FTE personnel by category; and the number of hours in the FQHC’s normal work week</a:t>
            </a:r>
          </a:p>
          <a:p>
            <a:pPr lvl="1">
              <a:buFont typeface="Arial" panose="020B0604020202020204" pitchFamily="34" charset="0"/>
              <a:buChar char="•"/>
            </a:pPr>
            <a:r>
              <a:rPr lang="en-US" altLang="en-US" sz="2700" b="1" dirty="0"/>
              <a:t>14</a:t>
            </a:r>
            <a:r>
              <a:rPr lang="en-US" altLang="en-US" sz="2700" dirty="0"/>
              <a:t> personnel categories identified on Worksheet S-3</a:t>
            </a:r>
          </a:p>
          <a:p>
            <a:pPr lvl="1">
              <a:buFont typeface="Arial" panose="020B0604020202020204" pitchFamily="34" charset="0"/>
              <a:buChar char="•"/>
            </a:pPr>
            <a:r>
              <a:rPr lang="en-US" altLang="en-US" sz="2700" dirty="0"/>
              <a:t>CMS notes that FTEs are to be computed based on “paid” versus “productive” hours</a:t>
            </a:r>
          </a:p>
        </p:txBody>
      </p:sp>
      <p:sp>
        <p:nvSpPr>
          <p:cNvPr id="65540" name="Slide Number Placeholder 4"/>
          <p:cNvSpPr>
            <a:spLocks noGrp="1"/>
          </p:cNvSpPr>
          <p:nvPr>
            <p:ph type="sldNum" sz="quarter" idx="4294967295"/>
          </p:nvPr>
        </p:nvSpPr>
        <p:spPr bwMode="auto">
          <a:xfrm>
            <a:off x="290513" y="628491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57200">
              <a:spcBef>
                <a:spcPct val="20000"/>
              </a:spcBef>
              <a:buFont typeface="Times" pitchFamily="80" charset="0"/>
              <a:buChar char="•"/>
              <a:defRPr sz="2400">
                <a:solidFill>
                  <a:schemeClr val="tx1"/>
                </a:solidFill>
                <a:latin typeface="Arial" charset="0"/>
              </a:defRPr>
            </a:lvl1pPr>
            <a:lvl2pPr marL="742950" indent="-285750" defTabSz="457200">
              <a:lnSpc>
                <a:spcPct val="120000"/>
              </a:lnSpc>
              <a:spcBef>
                <a:spcPct val="20000"/>
              </a:spcBef>
              <a:buChar char="–"/>
              <a:defRPr sz="2200">
                <a:solidFill>
                  <a:schemeClr val="tx1"/>
                </a:solidFill>
                <a:latin typeface="Arial" charset="0"/>
              </a:defRPr>
            </a:lvl2pPr>
            <a:lvl3pPr marL="1143000" indent="-228600" defTabSz="457200">
              <a:spcBef>
                <a:spcPct val="20000"/>
              </a:spcBef>
              <a:buFont typeface="Times" pitchFamily="80" charset="0"/>
              <a:buChar char="•"/>
              <a:defRPr sz="2000">
                <a:solidFill>
                  <a:schemeClr val="tx1"/>
                </a:solidFill>
                <a:latin typeface="Arial" charset="0"/>
              </a:defRPr>
            </a:lvl3pPr>
            <a:lvl4pPr marL="1600200" indent="-228600" defTabSz="457200">
              <a:spcBef>
                <a:spcPct val="20000"/>
              </a:spcBef>
              <a:buFont typeface="Times" pitchFamily="80" charset="0"/>
              <a:buChar char="–"/>
              <a:defRPr>
                <a:solidFill>
                  <a:schemeClr val="tx1"/>
                </a:solidFill>
                <a:latin typeface="Arial" charset="0"/>
              </a:defRPr>
            </a:lvl4pPr>
            <a:lvl5pPr marL="2057400" indent="-228600" defTabSz="457200">
              <a:spcBef>
                <a:spcPct val="20000"/>
              </a:spcBef>
              <a:buFont typeface="Times" pitchFamily="80" charset="0"/>
              <a:buChar char="•"/>
              <a:defRPr sz="1600">
                <a:solidFill>
                  <a:schemeClr val="tx1"/>
                </a:solidFill>
                <a:latin typeface="Arial" charset="0"/>
              </a:defRPr>
            </a:lvl5pPr>
            <a:lvl6pPr marL="25146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6pPr>
            <a:lvl7pPr marL="29718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7pPr>
            <a:lvl8pPr marL="34290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8pPr>
            <a:lvl9pPr marL="38862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9pPr>
          </a:lstStyle>
          <a:p>
            <a:pPr>
              <a:spcBef>
                <a:spcPct val="0"/>
              </a:spcBef>
              <a:buFontTx/>
              <a:buNone/>
            </a:pPr>
            <a:fld id="{AA0C927A-856E-43EF-A8B4-554C1B3EA1B1}" type="slidenum">
              <a:rPr lang="en-US" altLang="en-US" sz="1000">
                <a:solidFill>
                  <a:srgbClr val="FFFFFF"/>
                </a:solidFill>
                <a:latin typeface="Calibri" pitchFamily="34" charset="0"/>
              </a:rPr>
              <a:pPr>
                <a:spcBef>
                  <a:spcPct val="0"/>
                </a:spcBef>
                <a:buFontTx/>
                <a:buNone/>
              </a:pPr>
              <a:t>19</a:t>
            </a:fld>
            <a:endParaRPr lang="en-US" altLang="en-US" sz="1000">
              <a:solidFill>
                <a:srgbClr val="FFFFFF"/>
              </a:solidFill>
              <a:latin typeface="Calibri" pitchFamily="34" charset="0"/>
            </a:endParaRPr>
          </a:p>
        </p:txBody>
      </p:sp>
    </p:spTree>
    <p:extLst>
      <p:ext uri="{BB962C8B-B14F-4D97-AF65-F5344CB8AC3E}">
        <p14:creationId xmlns:p14="http://schemas.microsoft.com/office/powerpoint/2010/main" val="523772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21200"/>
            <a:ext cx="8305800" cy="1651000"/>
          </a:xfrm>
        </p:spPr>
        <p:txBody>
          <a:bodyPr>
            <a:normAutofit/>
          </a:bodyPr>
          <a:lstStyle/>
          <a:p>
            <a:pPr marL="27432" indent="0">
              <a:buNone/>
            </a:pPr>
            <a:r>
              <a:rPr lang="en-US" sz="2700" dirty="0"/>
              <a:t>Presented by:  David C. Fields, CPA, CMA, CFM, Partner</a:t>
            </a:r>
          </a:p>
          <a:p>
            <a:pPr marL="27432" indent="0">
              <a:buNone/>
            </a:pPr>
            <a:r>
              <a:rPr lang="en-US" sz="2700" dirty="0"/>
              <a:t>    </a:t>
            </a:r>
          </a:p>
          <a:p>
            <a:pPr marL="27432" indent="0">
              <a:buNone/>
            </a:pPr>
            <a:r>
              <a:rPr lang="en-US" sz="2700" dirty="0"/>
              <a:t>October 12, 2016</a:t>
            </a:r>
          </a:p>
        </p:txBody>
      </p:sp>
      <p:sp>
        <p:nvSpPr>
          <p:cNvPr id="4" name="Title 3"/>
          <p:cNvSpPr>
            <a:spLocks noGrp="1"/>
          </p:cNvSpPr>
          <p:nvPr>
            <p:ph type="title"/>
          </p:nvPr>
        </p:nvSpPr>
        <p:spPr>
          <a:xfrm>
            <a:off x="457200" y="745068"/>
            <a:ext cx="8394700" cy="3382433"/>
          </a:xfrm>
        </p:spPr>
        <p:txBody>
          <a:bodyPr>
            <a:noAutofit/>
          </a:bodyPr>
          <a:lstStyle/>
          <a:p>
            <a:pPr algn="ctr"/>
            <a:r>
              <a:rPr lang="en-US" sz="3400" b="1" dirty="0"/>
              <a:t>Pennsylvania Association of community health centers</a:t>
            </a:r>
            <a:br>
              <a:rPr lang="en-US" sz="3400" b="1" dirty="0"/>
            </a:br>
            <a:br>
              <a:rPr lang="en-US" sz="3400" b="1" dirty="0"/>
            </a:br>
            <a:r>
              <a:rPr lang="en-US" sz="3400" b="1" dirty="0"/>
              <a:t>overview of The New Medicare fqhc cost report</a:t>
            </a:r>
          </a:p>
        </p:txBody>
      </p:sp>
    </p:spTree>
    <p:extLst>
      <p:ext uri="{BB962C8B-B14F-4D97-AF65-F5344CB8AC3E}">
        <p14:creationId xmlns:p14="http://schemas.microsoft.com/office/powerpoint/2010/main" val="3078602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368300" y="596901"/>
            <a:ext cx="8775700" cy="469900"/>
          </a:xfrm>
        </p:spPr>
        <p:txBody>
          <a:bodyPr/>
          <a:lstStyle/>
          <a:p>
            <a:pPr algn="l"/>
            <a:r>
              <a:rPr lang="en-US" altLang="en-US" sz="3400" b="1" dirty="0">
                <a:solidFill>
                  <a:srgbClr val="C00000"/>
                </a:solidFill>
              </a:rPr>
              <a:t>Form CMS-224-14 – Personnel Categories</a:t>
            </a:r>
          </a:p>
        </p:txBody>
      </p:sp>
      <p:sp>
        <p:nvSpPr>
          <p:cNvPr id="66563" name="Content Placeholder 2"/>
          <p:cNvSpPr>
            <a:spLocks noGrp="1"/>
          </p:cNvSpPr>
          <p:nvPr>
            <p:ph idx="1"/>
          </p:nvPr>
        </p:nvSpPr>
        <p:spPr>
          <a:xfrm>
            <a:off x="317500" y="1409701"/>
            <a:ext cx="3797300" cy="4533900"/>
          </a:xfrm>
        </p:spPr>
        <p:txBody>
          <a:bodyPr/>
          <a:lstStyle/>
          <a:p>
            <a:r>
              <a:rPr lang="en-US" altLang="en-US" sz="2800" dirty="0">
                <a:latin typeface="Calibri" pitchFamily="34" charset="0"/>
              </a:rPr>
              <a:t>Physician</a:t>
            </a:r>
          </a:p>
          <a:p>
            <a:r>
              <a:rPr lang="en-US" altLang="en-US" sz="2800" dirty="0">
                <a:latin typeface="Calibri" pitchFamily="34" charset="0"/>
              </a:rPr>
              <a:t>Physician Assistant</a:t>
            </a:r>
          </a:p>
          <a:p>
            <a:r>
              <a:rPr lang="en-US" altLang="en-US" sz="2800" dirty="0">
                <a:latin typeface="Calibri" pitchFamily="34" charset="0"/>
              </a:rPr>
              <a:t>Nurse Practitioner</a:t>
            </a:r>
          </a:p>
          <a:p>
            <a:r>
              <a:rPr lang="en-US" altLang="en-US" sz="2800" dirty="0">
                <a:latin typeface="Calibri" pitchFamily="34" charset="0"/>
              </a:rPr>
              <a:t>Visiting RN</a:t>
            </a:r>
          </a:p>
          <a:p>
            <a:r>
              <a:rPr lang="en-US" altLang="en-US" sz="2800" dirty="0">
                <a:latin typeface="Calibri" pitchFamily="34" charset="0"/>
              </a:rPr>
              <a:t>Visiting LPN</a:t>
            </a:r>
          </a:p>
          <a:p>
            <a:r>
              <a:rPr lang="en-US" altLang="en-US" sz="2800" dirty="0">
                <a:latin typeface="Calibri" pitchFamily="34" charset="0"/>
              </a:rPr>
              <a:t>Certified Nurse Midwife</a:t>
            </a:r>
          </a:p>
          <a:p>
            <a:r>
              <a:rPr lang="en-US" altLang="en-US" sz="2800" dirty="0">
                <a:latin typeface="Calibri" pitchFamily="34" charset="0"/>
              </a:rPr>
              <a:t>Clinical Psychologist</a:t>
            </a:r>
          </a:p>
        </p:txBody>
      </p:sp>
      <p:sp>
        <p:nvSpPr>
          <p:cNvPr id="66564" name="Slide Number Placeholder 4"/>
          <p:cNvSpPr>
            <a:spLocks noGrp="1"/>
          </p:cNvSpPr>
          <p:nvPr>
            <p:ph type="sldNum" sz="quarter" idx="4294967295"/>
          </p:nvPr>
        </p:nvSpPr>
        <p:spPr bwMode="auto">
          <a:xfrm>
            <a:off x="290513" y="628491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57200">
              <a:spcBef>
                <a:spcPct val="20000"/>
              </a:spcBef>
              <a:buFont typeface="Times" pitchFamily="80" charset="0"/>
              <a:buChar char="•"/>
              <a:defRPr sz="2400">
                <a:solidFill>
                  <a:schemeClr val="tx1"/>
                </a:solidFill>
                <a:latin typeface="Arial" charset="0"/>
              </a:defRPr>
            </a:lvl1pPr>
            <a:lvl2pPr marL="742950" indent="-285750" defTabSz="457200">
              <a:lnSpc>
                <a:spcPct val="120000"/>
              </a:lnSpc>
              <a:spcBef>
                <a:spcPct val="20000"/>
              </a:spcBef>
              <a:buChar char="–"/>
              <a:defRPr sz="2200">
                <a:solidFill>
                  <a:schemeClr val="tx1"/>
                </a:solidFill>
                <a:latin typeface="Arial" charset="0"/>
              </a:defRPr>
            </a:lvl2pPr>
            <a:lvl3pPr marL="1143000" indent="-228600" defTabSz="457200">
              <a:spcBef>
                <a:spcPct val="20000"/>
              </a:spcBef>
              <a:buFont typeface="Times" pitchFamily="80" charset="0"/>
              <a:buChar char="•"/>
              <a:defRPr sz="2000">
                <a:solidFill>
                  <a:schemeClr val="tx1"/>
                </a:solidFill>
                <a:latin typeface="Arial" charset="0"/>
              </a:defRPr>
            </a:lvl3pPr>
            <a:lvl4pPr marL="1600200" indent="-228600" defTabSz="457200">
              <a:spcBef>
                <a:spcPct val="20000"/>
              </a:spcBef>
              <a:buFont typeface="Times" pitchFamily="80" charset="0"/>
              <a:buChar char="–"/>
              <a:defRPr>
                <a:solidFill>
                  <a:schemeClr val="tx1"/>
                </a:solidFill>
                <a:latin typeface="Arial" charset="0"/>
              </a:defRPr>
            </a:lvl4pPr>
            <a:lvl5pPr marL="2057400" indent="-228600" defTabSz="457200">
              <a:spcBef>
                <a:spcPct val="20000"/>
              </a:spcBef>
              <a:buFont typeface="Times" pitchFamily="80" charset="0"/>
              <a:buChar char="•"/>
              <a:defRPr sz="1600">
                <a:solidFill>
                  <a:schemeClr val="tx1"/>
                </a:solidFill>
                <a:latin typeface="Arial" charset="0"/>
              </a:defRPr>
            </a:lvl5pPr>
            <a:lvl6pPr marL="25146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6pPr>
            <a:lvl7pPr marL="29718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7pPr>
            <a:lvl8pPr marL="34290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8pPr>
            <a:lvl9pPr marL="38862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9pPr>
          </a:lstStyle>
          <a:p>
            <a:pPr>
              <a:spcBef>
                <a:spcPct val="0"/>
              </a:spcBef>
              <a:buFontTx/>
              <a:buNone/>
            </a:pPr>
            <a:fld id="{DEC8BB54-A03B-48CA-BC1A-2973549450AC}" type="slidenum">
              <a:rPr lang="en-US" altLang="en-US" sz="1000">
                <a:solidFill>
                  <a:srgbClr val="FFFFFF"/>
                </a:solidFill>
                <a:latin typeface="Calibri" pitchFamily="34" charset="0"/>
              </a:rPr>
              <a:pPr>
                <a:spcBef>
                  <a:spcPct val="0"/>
                </a:spcBef>
                <a:buFontTx/>
                <a:buNone/>
              </a:pPr>
              <a:t>20</a:t>
            </a:fld>
            <a:endParaRPr lang="en-US" altLang="en-US" sz="1000">
              <a:solidFill>
                <a:srgbClr val="FFFFFF"/>
              </a:solidFill>
              <a:latin typeface="Calibri" pitchFamily="34" charset="0"/>
            </a:endParaRPr>
          </a:p>
        </p:txBody>
      </p:sp>
      <p:sp>
        <p:nvSpPr>
          <p:cNvPr id="66565" name="Content Placeholder 2"/>
          <p:cNvSpPr txBox="1">
            <a:spLocks/>
          </p:cNvSpPr>
          <p:nvPr/>
        </p:nvSpPr>
        <p:spPr bwMode="auto">
          <a:xfrm>
            <a:off x="4521200" y="1397000"/>
            <a:ext cx="4241800" cy="454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ct val="20000"/>
              </a:spcBef>
              <a:buFont typeface="Times" pitchFamily="80" charset="0"/>
              <a:buChar char="•"/>
              <a:defRPr sz="2400">
                <a:solidFill>
                  <a:schemeClr val="tx1"/>
                </a:solidFill>
                <a:latin typeface="Arial" charset="0"/>
              </a:defRPr>
            </a:lvl1pPr>
            <a:lvl2pPr marL="742950" indent="-285750" defTabSz="457200">
              <a:lnSpc>
                <a:spcPct val="120000"/>
              </a:lnSpc>
              <a:spcBef>
                <a:spcPct val="20000"/>
              </a:spcBef>
              <a:buChar char="–"/>
              <a:defRPr sz="2200">
                <a:solidFill>
                  <a:schemeClr val="tx1"/>
                </a:solidFill>
                <a:latin typeface="Arial" charset="0"/>
              </a:defRPr>
            </a:lvl2pPr>
            <a:lvl3pPr marL="1143000" indent="-228600" defTabSz="457200">
              <a:spcBef>
                <a:spcPct val="20000"/>
              </a:spcBef>
              <a:buFont typeface="Times" pitchFamily="80" charset="0"/>
              <a:buChar char="•"/>
              <a:defRPr sz="2000">
                <a:solidFill>
                  <a:schemeClr val="tx1"/>
                </a:solidFill>
                <a:latin typeface="Arial" charset="0"/>
              </a:defRPr>
            </a:lvl3pPr>
            <a:lvl4pPr marL="1600200" indent="-228600" defTabSz="457200">
              <a:spcBef>
                <a:spcPct val="20000"/>
              </a:spcBef>
              <a:buFont typeface="Times" pitchFamily="80" charset="0"/>
              <a:buChar char="–"/>
              <a:defRPr>
                <a:solidFill>
                  <a:schemeClr val="tx1"/>
                </a:solidFill>
                <a:latin typeface="Arial" charset="0"/>
              </a:defRPr>
            </a:lvl4pPr>
            <a:lvl5pPr marL="2057400" indent="-228600" defTabSz="457200">
              <a:spcBef>
                <a:spcPct val="20000"/>
              </a:spcBef>
              <a:buFont typeface="Times" pitchFamily="80" charset="0"/>
              <a:buChar char="•"/>
              <a:defRPr sz="1600">
                <a:solidFill>
                  <a:schemeClr val="tx1"/>
                </a:solidFill>
                <a:latin typeface="Arial" charset="0"/>
              </a:defRPr>
            </a:lvl5pPr>
            <a:lvl6pPr marL="25146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6pPr>
            <a:lvl7pPr marL="29718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7pPr>
            <a:lvl8pPr marL="34290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8pPr>
            <a:lvl9pPr marL="38862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9pPr>
          </a:lstStyle>
          <a:p>
            <a:pPr>
              <a:buFont typeface="Arial" charset="0"/>
              <a:buChar char="•"/>
            </a:pPr>
            <a:r>
              <a:rPr lang="en-US" altLang="en-US" sz="2800" dirty="0">
                <a:solidFill>
                  <a:srgbClr val="333333"/>
                </a:solidFill>
                <a:latin typeface="Calibri" pitchFamily="34" charset="0"/>
              </a:rPr>
              <a:t>Clinical Social Worker</a:t>
            </a:r>
          </a:p>
          <a:p>
            <a:pPr>
              <a:buFont typeface="Arial" charset="0"/>
              <a:buChar char="•"/>
            </a:pPr>
            <a:r>
              <a:rPr lang="en-US" altLang="en-US" sz="2800" dirty="0">
                <a:solidFill>
                  <a:srgbClr val="333333"/>
                </a:solidFill>
                <a:latin typeface="Calibri" pitchFamily="34" charset="0"/>
              </a:rPr>
              <a:t>Laboratory Tech</a:t>
            </a:r>
          </a:p>
          <a:p>
            <a:pPr>
              <a:buFont typeface="Arial" charset="0"/>
              <a:buChar char="•"/>
            </a:pPr>
            <a:r>
              <a:rPr lang="en-US" altLang="en-US" sz="2800" dirty="0" err="1">
                <a:solidFill>
                  <a:srgbClr val="333333"/>
                </a:solidFill>
                <a:latin typeface="Calibri" pitchFamily="34" charset="0"/>
              </a:rPr>
              <a:t>Reg</a:t>
            </a:r>
            <a:r>
              <a:rPr lang="en-US" altLang="en-US" sz="2800" dirty="0">
                <a:solidFill>
                  <a:srgbClr val="333333"/>
                </a:solidFill>
                <a:latin typeface="Calibri" pitchFamily="34" charset="0"/>
              </a:rPr>
              <a:t> Diet/Cert DSMT/MNT</a:t>
            </a:r>
          </a:p>
          <a:p>
            <a:pPr>
              <a:buFont typeface="Arial" charset="0"/>
              <a:buChar char="•"/>
            </a:pPr>
            <a:r>
              <a:rPr lang="en-US" altLang="en-US" sz="2800" dirty="0">
                <a:solidFill>
                  <a:srgbClr val="333333"/>
                </a:solidFill>
                <a:latin typeface="Calibri" pitchFamily="34" charset="0"/>
              </a:rPr>
              <a:t>PT</a:t>
            </a:r>
          </a:p>
          <a:p>
            <a:pPr>
              <a:buFont typeface="Arial" charset="0"/>
              <a:buChar char="•"/>
            </a:pPr>
            <a:r>
              <a:rPr lang="en-US" altLang="en-US" sz="2800" dirty="0">
                <a:solidFill>
                  <a:srgbClr val="333333"/>
                </a:solidFill>
                <a:latin typeface="Calibri" pitchFamily="34" charset="0"/>
              </a:rPr>
              <a:t>OT</a:t>
            </a:r>
          </a:p>
          <a:p>
            <a:pPr>
              <a:buFont typeface="Arial" charset="0"/>
              <a:buChar char="•"/>
            </a:pPr>
            <a:r>
              <a:rPr lang="en-US" altLang="en-US" sz="2800" dirty="0">
                <a:solidFill>
                  <a:srgbClr val="333333"/>
                </a:solidFill>
                <a:latin typeface="Calibri" pitchFamily="34" charset="0"/>
              </a:rPr>
              <a:t>Other Allied Health</a:t>
            </a:r>
          </a:p>
          <a:p>
            <a:pPr>
              <a:buFont typeface="Arial" charset="0"/>
              <a:buChar char="•"/>
            </a:pPr>
            <a:r>
              <a:rPr lang="en-US" altLang="en-US" sz="2800" dirty="0">
                <a:solidFill>
                  <a:srgbClr val="333333"/>
                </a:solidFill>
                <a:latin typeface="Calibri" pitchFamily="34" charset="0"/>
              </a:rPr>
              <a:t>Interns &amp; Residents</a:t>
            </a:r>
          </a:p>
        </p:txBody>
      </p:sp>
    </p:spTree>
    <p:extLst>
      <p:ext uri="{BB962C8B-B14F-4D97-AF65-F5344CB8AC3E}">
        <p14:creationId xmlns:p14="http://schemas.microsoft.com/office/powerpoint/2010/main" val="2046045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254000" y="533400"/>
            <a:ext cx="8890000" cy="711200"/>
          </a:xfrm>
        </p:spPr>
        <p:txBody>
          <a:bodyPr/>
          <a:lstStyle/>
          <a:p>
            <a:pPr algn="l"/>
            <a:r>
              <a:rPr lang="en-US" altLang="en-US" sz="3400" b="1" dirty="0">
                <a:solidFill>
                  <a:srgbClr val="C00000"/>
                </a:solidFill>
              </a:rPr>
              <a:t>Form CMS-224-14</a:t>
            </a:r>
          </a:p>
        </p:txBody>
      </p:sp>
      <p:sp>
        <p:nvSpPr>
          <p:cNvPr id="67587" name="Content Placeholder 2"/>
          <p:cNvSpPr>
            <a:spLocks noGrp="1"/>
          </p:cNvSpPr>
          <p:nvPr>
            <p:ph idx="1"/>
          </p:nvPr>
        </p:nvSpPr>
        <p:spPr>
          <a:xfrm>
            <a:off x="304800" y="1206501"/>
            <a:ext cx="8407400" cy="4325938"/>
          </a:xfrm>
        </p:spPr>
        <p:txBody>
          <a:bodyPr/>
          <a:lstStyle/>
          <a:p>
            <a:r>
              <a:rPr lang="en-US" altLang="en-US" sz="2400" dirty="0">
                <a:latin typeface="Calibri" pitchFamily="34" charset="0"/>
              </a:rPr>
              <a:t>Worksheet A is </a:t>
            </a:r>
            <a:r>
              <a:rPr lang="en-US" altLang="en-US" sz="2400" b="1" i="1" dirty="0">
                <a:latin typeface="Calibri" pitchFamily="34" charset="0"/>
              </a:rPr>
              <a:t>altered </a:t>
            </a:r>
            <a:r>
              <a:rPr lang="en-US" altLang="en-US" sz="2400" dirty="0">
                <a:latin typeface="Calibri" pitchFamily="34" charset="0"/>
              </a:rPr>
              <a:t>from the prior cost report form</a:t>
            </a:r>
          </a:p>
          <a:p>
            <a:pPr lvl="1">
              <a:buFont typeface="Arial" panose="020B0604020202020204" pitchFamily="34" charset="0"/>
              <a:buChar char="•"/>
            </a:pPr>
            <a:r>
              <a:rPr lang="en-US" altLang="en-US" sz="2400" dirty="0"/>
              <a:t>Primary cost “bucket” categories as follows:</a:t>
            </a:r>
          </a:p>
          <a:p>
            <a:pPr lvl="2"/>
            <a:r>
              <a:rPr lang="en-US" altLang="en-US" dirty="0"/>
              <a:t>General Service Cost Centers</a:t>
            </a:r>
          </a:p>
          <a:p>
            <a:pPr lvl="2"/>
            <a:r>
              <a:rPr lang="en-US" altLang="en-US" dirty="0"/>
              <a:t>Direct Care Cost Centers (reported by personnel category)</a:t>
            </a:r>
          </a:p>
          <a:p>
            <a:pPr lvl="2"/>
            <a:r>
              <a:rPr lang="en-US" altLang="en-US" dirty="0"/>
              <a:t>Reimbursable Pass Through Costs</a:t>
            </a:r>
          </a:p>
          <a:p>
            <a:pPr lvl="2"/>
            <a:r>
              <a:rPr lang="en-US" altLang="en-US" dirty="0"/>
              <a:t>Other FQHC Services</a:t>
            </a:r>
          </a:p>
          <a:p>
            <a:pPr lvl="2"/>
            <a:r>
              <a:rPr lang="en-US" altLang="en-US" dirty="0"/>
              <a:t>Non-reimbursable Cost Centers </a:t>
            </a:r>
          </a:p>
          <a:p>
            <a:r>
              <a:rPr lang="en-US" altLang="en-US" sz="2400" b="1" i="1" dirty="0">
                <a:latin typeface="Calibri" pitchFamily="34" charset="0"/>
              </a:rPr>
              <a:t>CMS notes that “this worksheet is modified to combine several overhead cost centers and reorganize the order of the cost centers to ensure proper cost allocation”</a:t>
            </a:r>
          </a:p>
          <a:p>
            <a:pPr lvl="2"/>
            <a:endParaRPr lang="en-US" altLang="en-US" dirty="0"/>
          </a:p>
        </p:txBody>
      </p:sp>
      <p:sp>
        <p:nvSpPr>
          <p:cNvPr id="67588" name="Slide Number Placeholder 4"/>
          <p:cNvSpPr>
            <a:spLocks noGrp="1"/>
          </p:cNvSpPr>
          <p:nvPr>
            <p:ph type="sldNum" sz="quarter" idx="4294967295"/>
          </p:nvPr>
        </p:nvSpPr>
        <p:spPr bwMode="auto">
          <a:xfrm>
            <a:off x="290513" y="628491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57200">
              <a:spcBef>
                <a:spcPct val="20000"/>
              </a:spcBef>
              <a:buFont typeface="Times" pitchFamily="80" charset="0"/>
              <a:buChar char="•"/>
              <a:defRPr sz="2400">
                <a:solidFill>
                  <a:schemeClr val="tx1"/>
                </a:solidFill>
                <a:latin typeface="Arial" charset="0"/>
              </a:defRPr>
            </a:lvl1pPr>
            <a:lvl2pPr marL="742950" indent="-285750" defTabSz="457200">
              <a:lnSpc>
                <a:spcPct val="120000"/>
              </a:lnSpc>
              <a:spcBef>
                <a:spcPct val="20000"/>
              </a:spcBef>
              <a:buChar char="–"/>
              <a:defRPr sz="2200">
                <a:solidFill>
                  <a:schemeClr val="tx1"/>
                </a:solidFill>
                <a:latin typeface="Arial" charset="0"/>
              </a:defRPr>
            </a:lvl2pPr>
            <a:lvl3pPr marL="1143000" indent="-228600" defTabSz="457200">
              <a:spcBef>
                <a:spcPct val="20000"/>
              </a:spcBef>
              <a:buFont typeface="Times" pitchFamily="80" charset="0"/>
              <a:buChar char="•"/>
              <a:defRPr sz="2000">
                <a:solidFill>
                  <a:schemeClr val="tx1"/>
                </a:solidFill>
                <a:latin typeface="Arial" charset="0"/>
              </a:defRPr>
            </a:lvl3pPr>
            <a:lvl4pPr marL="1600200" indent="-228600" defTabSz="457200">
              <a:spcBef>
                <a:spcPct val="20000"/>
              </a:spcBef>
              <a:buFont typeface="Times" pitchFamily="80" charset="0"/>
              <a:buChar char="–"/>
              <a:defRPr>
                <a:solidFill>
                  <a:schemeClr val="tx1"/>
                </a:solidFill>
                <a:latin typeface="Arial" charset="0"/>
              </a:defRPr>
            </a:lvl4pPr>
            <a:lvl5pPr marL="2057400" indent="-228600" defTabSz="457200">
              <a:spcBef>
                <a:spcPct val="20000"/>
              </a:spcBef>
              <a:buFont typeface="Times" pitchFamily="80" charset="0"/>
              <a:buChar char="•"/>
              <a:defRPr sz="1600">
                <a:solidFill>
                  <a:schemeClr val="tx1"/>
                </a:solidFill>
                <a:latin typeface="Arial" charset="0"/>
              </a:defRPr>
            </a:lvl5pPr>
            <a:lvl6pPr marL="25146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6pPr>
            <a:lvl7pPr marL="29718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7pPr>
            <a:lvl8pPr marL="34290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8pPr>
            <a:lvl9pPr marL="38862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9pPr>
          </a:lstStyle>
          <a:p>
            <a:pPr>
              <a:spcBef>
                <a:spcPct val="0"/>
              </a:spcBef>
              <a:buFontTx/>
              <a:buNone/>
            </a:pPr>
            <a:fld id="{BB1D71C3-9855-45AB-8186-99C6417D30E9}" type="slidenum">
              <a:rPr lang="en-US" altLang="en-US" sz="1000">
                <a:solidFill>
                  <a:srgbClr val="FFFFFF"/>
                </a:solidFill>
                <a:latin typeface="Calibri" pitchFamily="34" charset="0"/>
              </a:rPr>
              <a:pPr>
                <a:spcBef>
                  <a:spcPct val="0"/>
                </a:spcBef>
                <a:buFontTx/>
                <a:buNone/>
              </a:pPr>
              <a:t>21</a:t>
            </a:fld>
            <a:endParaRPr lang="en-US" altLang="en-US" sz="1000">
              <a:solidFill>
                <a:srgbClr val="FFFFFF"/>
              </a:solidFill>
              <a:latin typeface="Calibri" pitchFamily="34" charset="0"/>
            </a:endParaRPr>
          </a:p>
        </p:txBody>
      </p:sp>
    </p:spTree>
    <p:extLst>
      <p:ext uri="{BB962C8B-B14F-4D97-AF65-F5344CB8AC3E}">
        <p14:creationId xmlns:p14="http://schemas.microsoft.com/office/powerpoint/2010/main" val="1509711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342900" y="575733"/>
            <a:ext cx="8623300" cy="795867"/>
          </a:xfrm>
        </p:spPr>
        <p:txBody>
          <a:bodyPr/>
          <a:lstStyle/>
          <a:p>
            <a:pPr algn="l"/>
            <a:r>
              <a:rPr lang="en-US" altLang="en-US" sz="3400" b="1" dirty="0">
                <a:solidFill>
                  <a:srgbClr val="C00000"/>
                </a:solidFill>
              </a:rPr>
              <a:t>Form CMS-224-14</a:t>
            </a:r>
          </a:p>
        </p:txBody>
      </p:sp>
      <p:sp>
        <p:nvSpPr>
          <p:cNvPr id="68611" name="Content Placeholder 2"/>
          <p:cNvSpPr>
            <a:spLocks noGrp="1"/>
          </p:cNvSpPr>
          <p:nvPr>
            <p:ph idx="1"/>
          </p:nvPr>
        </p:nvSpPr>
        <p:spPr>
          <a:xfrm>
            <a:off x="304800" y="1320800"/>
            <a:ext cx="8547100" cy="4211639"/>
          </a:xfrm>
        </p:spPr>
        <p:txBody>
          <a:bodyPr/>
          <a:lstStyle/>
          <a:p>
            <a:r>
              <a:rPr lang="en-US" altLang="en-US" sz="2600" dirty="0">
                <a:latin typeface="Calibri" pitchFamily="34" charset="0"/>
              </a:rPr>
              <a:t>Worksheet A example areas of concern (not all inclusive) –             specific cost classification examples:</a:t>
            </a:r>
          </a:p>
          <a:p>
            <a:pPr lvl="1">
              <a:buFont typeface="Arial" panose="020B0604020202020204" pitchFamily="34" charset="0"/>
              <a:buChar char="•"/>
            </a:pPr>
            <a:r>
              <a:rPr lang="en-US" altLang="en-US" sz="2600" dirty="0">
                <a:latin typeface="Calibri" pitchFamily="34" charset="0"/>
              </a:rPr>
              <a:t>Primarily related to costs included with the category of               “other health care costs” on the prior cost report form</a:t>
            </a:r>
          </a:p>
          <a:p>
            <a:pPr lvl="2">
              <a:buFont typeface="Arial" panose="020B0604020202020204" pitchFamily="34" charset="0"/>
              <a:buChar char="•"/>
            </a:pPr>
            <a:r>
              <a:rPr lang="en-US" altLang="en-US" sz="2600" dirty="0"/>
              <a:t>Medical equipment depreciation</a:t>
            </a:r>
          </a:p>
          <a:p>
            <a:pPr lvl="2">
              <a:buFont typeface="Arial" panose="020B0604020202020204" pitchFamily="34" charset="0"/>
              <a:buChar char="•"/>
            </a:pPr>
            <a:r>
              <a:rPr lang="en-US" altLang="en-US" sz="2600" dirty="0"/>
              <a:t>Medical supplies</a:t>
            </a:r>
          </a:p>
          <a:p>
            <a:pPr lvl="2">
              <a:buFont typeface="Arial" panose="020B0604020202020204" pitchFamily="34" charset="0"/>
              <a:buChar char="•"/>
            </a:pPr>
            <a:r>
              <a:rPr lang="en-US" altLang="en-US" sz="2600" dirty="0"/>
              <a:t>Medical staff transportation</a:t>
            </a:r>
          </a:p>
          <a:p>
            <a:pPr lvl="1">
              <a:buFont typeface="Arial" panose="020B0604020202020204" pitchFamily="34" charset="0"/>
              <a:buChar char="•"/>
            </a:pPr>
            <a:r>
              <a:rPr lang="en-US" altLang="en-US" sz="2600" dirty="0"/>
              <a:t>Pharmacy</a:t>
            </a:r>
          </a:p>
          <a:p>
            <a:pPr lvl="1">
              <a:buFont typeface="Arial" panose="020B0604020202020204" pitchFamily="34" charset="0"/>
              <a:buChar char="•"/>
            </a:pPr>
            <a:endParaRPr lang="en-US" altLang="en-US" sz="2600" dirty="0"/>
          </a:p>
        </p:txBody>
      </p:sp>
      <p:sp>
        <p:nvSpPr>
          <p:cNvPr id="68612" name="Slide Number Placeholder 4"/>
          <p:cNvSpPr>
            <a:spLocks noGrp="1"/>
          </p:cNvSpPr>
          <p:nvPr>
            <p:ph type="sldNum" sz="quarter" idx="4294967295"/>
          </p:nvPr>
        </p:nvSpPr>
        <p:spPr bwMode="auto">
          <a:xfrm>
            <a:off x="290513" y="628491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57200">
              <a:spcBef>
                <a:spcPct val="20000"/>
              </a:spcBef>
              <a:buFont typeface="Times" pitchFamily="80" charset="0"/>
              <a:buChar char="•"/>
              <a:defRPr sz="2400">
                <a:solidFill>
                  <a:schemeClr val="tx1"/>
                </a:solidFill>
                <a:latin typeface="Arial" charset="0"/>
              </a:defRPr>
            </a:lvl1pPr>
            <a:lvl2pPr marL="742950" indent="-285750" defTabSz="457200">
              <a:lnSpc>
                <a:spcPct val="120000"/>
              </a:lnSpc>
              <a:spcBef>
                <a:spcPct val="20000"/>
              </a:spcBef>
              <a:buChar char="–"/>
              <a:defRPr sz="2200">
                <a:solidFill>
                  <a:schemeClr val="tx1"/>
                </a:solidFill>
                <a:latin typeface="Arial" charset="0"/>
              </a:defRPr>
            </a:lvl2pPr>
            <a:lvl3pPr marL="1143000" indent="-228600" defTabSz="457200">
              <a:spcBef>
                <a:spcPct val="20000"/>
              </a:spcBef>
              <a:buFont typeface="Times" pitchFamily="80" charset="0"/>
              <a:buChar char="•"/>
              <a:defRPr sz="2000">
                <a:solidFill>
                  <a:schemeClr val="tx1"/>
                </a:solidFill>
                <a:latin typeface="Arial" charset="0"/>
              </a:defRPr>
            </a:lvl3pPr>
            <a:lvl4pPr marL="1600200" indent="-228600" defTabSz="457200">
              <a:spcBef>
                <a:spcPct val="20000"/>
              </a:spcBef>
              <a:buFont typeface="Times" pitchFamily="80" charset="0"/>
              <a:buChar char="–"/>
              <a:defRPr>
                <a:solidFill>
                  <a:schemeClr val="tx1"/>
                </a:solidFill>
                <a:latin typeface="Arial" charset="0"/>
              </a:defRPr>
            </a:lvl4pPr>
            <a:lvl5pPr marL="2057400" indent="-228600" defTabSz="457200">
              <a:spcBef>
                <a:spcPct val="20000"/>
              </a:spcBef>
              <a:buFont typeface="Times" pitchFamily="80" charset="0"/>
              <a:buChar char="•"/>
              <a:defRPr sz="1600">
                <a:solidFill>
                  <a:schemeClr val="tx1"/>
                </a:solidFill>
                <a:latin typeface="Arial" charset="0"/>
              </a:defRPr>
            </a:lvl5pPr>
            <a:lvl6pPr marL="25146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6pPr>
            <a:lvl7pPr marL="29718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7pPr>
            <a:lvl8pPr marL="34290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8pPr>
            <a:lvl9pPr marL="38862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9pPr>
          </a:lstStyle>
          <a:p>
            <a:pPr>
              <a:spcBef>
                <a:spcPct val="0"/>
              </a:spcBef>
              <a:buFontTx/>
              <a:buNone/>
            </a:pPr>
            <a:fld id="{14E09748-7081-4C67-AF4D-776136306F73}" type="slidenum">
              <a:rPr lang="en-US" altLang="en-US" sz="1000">
                <a:solidFill>
                  <a:srgbClr val="FFFFFF"/>
                </a:solidFill>
                <a:latin typeface="Calibri" pitchFamily="34" charset="0"/>
              </a:rPr>
              <a:pPr>
                <a:spcBef>
                  <a:spcPct val="0"/>
                </a:spcBef>
                <a:buFontTx/>
                <a:buNone/>
              </a:pPr>
              <a:t>22</a:t>
            </a:fld>
            <a:endParaRPr lang="en-US" altLang="en-US" sz="1000">
              <a:solidFill>
                <a:srgbClr val="FFFFFF"/>
              </a:solidFill>
              <a:latin typeface="Calibri" pitchFamily="34" charset="0"/>
            </a:endParaRPr>
          </a:p>
        </p:txBody>
      </p:sp>
    </p:spTree>
    <p:extLst>
      <p:ext uri="{BB962C8B-B14F-4D97-AF65-F5344CB8AC3E}">
        <p14:creationId xmlns:p14="http://schemas.microsoft.com/office/powerpoint/2010/main" val="3963312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622300"/>
            <a:ext cx="8293100" cy="825500"/>
          </a:xfrm>
        </p:spPr>
        <p:txBody>
          <a:bodyPr/>
          <a:lstStyle/>
          <a:p>
            <a:pPr algn="l" eaLnBrk="1" hangingPunct="1"/>
            <a:r>
              <a:rPr lang="en-US" altLang="en-US" b="1" dirty="0">
                <a:solidFill>
                  <a:srgbClr val="C00000"/>
                </a:solidFill>
              </a:rPr>
              <a:t>Worksheet A-1</a:t>
            </a:r>
          </a:p>
        </p:txBody>
      </p:sp>
      <p:sp>
        <p:nvSpPr>
          <p:cNvPr id="57347" name="Rectangle 3"/>
          <p:cNvSpPr>
            <a:spLocks noGrp="1" noChangeArrowheads="1"/>
          </p:cNvSpPr>
          <p:nvPr>
            <p:ph type="body" idx="1"/>
          </p:nvPr>
        </p:nvSpPr>
        <p:spPr>
          <a:xfrm>
            <a:off x="457200" y="1371600"/>
            <a:ext cx="8229600" cy="4754563"/>
          </a:xfrm>
        </p:spPr>
        <p:txBody>
          <a:bodyPr/>
          <a:lstStyle/>
          <a:p>
            <a:pPr eaLnBrk="1" hangingPunct="1"/>
            <a:r>
              <a:rPr lang="en-US" altLang="en-US" sz="3300" dirty="0"/>
              <a:t>Purpose of worksheet</a:t>
            </a:r>
          </a:p>
          <a:p>
            <a:pPr lvl="1" eaLnBrk="1" hangingPunct="1">
              <a:buFont typeface="Arial" panose="020B0604020202020204" pitchFamily="34" charset="0"/>
              <a:buChar char="•"/>
            </a:pPr>
            <a:r>
              <a:rPr lang="en-US" altLang="en-US" sz="3300" dirty="0"/>
              <a:t>Provides for the reclassification of costs to effect proper cost allocation </a:t>
            </a:r>
          </a:p>
          <a:p>
            <a:pPr lvl="1" eaLnBrk="1" hangingPunct="1">
              <a:buFont typeface="Arial" panose="020B0604020202020204" pitchFamily="34" charset="0"/>
              <a:buChar char="•"/>
            </a:pPr>
            <a:r>
              <a:rPr lang="en-US" altLang="en-US" sz="3300" dirty="0"/>
              <a:t>Align costs into the correct cost center</a:t>
            </a:r>
          </a:p>
          <a:p>
            <a:pPr lvl="1" eaLnBrk="1" hangingPunct="1">
              <a:buFont typeface="Arial" panose="020B0604020202020204" pitchFamily="34" charset="0"/>
              <a:buChar char="•"/>
            </a:pPr>
            <a:r>
              <a:rPr lang="en-US" altLang="en-US" sz="3300" dirty="0"/>
              <a:t>Use where costs applicable to more than one cost center are recorded in the organization’s accounting records in one cost center</a:t>
            </a:r>
          </a:p>
        </p:txBody>
      </p:sp>
    </p:spTree>
    <p:extLst>
      <p:ext uri="{BB962C8B-B14F-4D97-AF65-F5344CB8AC3E}">
        <p14:creationId xmlns:p14="http://schemas.microsoft.com/office/powerpoint/2010/main" val="3691505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596900"/>
            <a:ext cx="8255000" cy="850900"/>
          </a:xfrm>
        </p:spPr>
        <p:txBody>
          <a:bodyPr/>
          <a:lstStyle/>
          <a:p>
            <a:pPr algn="l" eaLnBrk="1" hangingPunct="1"/>
            <a:r>
              <a:rPr lang="en-US" altLang="en-US" b="1" dirty="0">
                <a:solidFill>
                  <a:srgbClr val="B32317"/>
                </a:solidFill>
              </a:rPr>
              <a:t>Worksheet A-2</a:t>
            </a:r>
          </a:p>
        </p:txBody>
      </p:sp>
      <p:sp>
        <p:nvSpPr>
          <p:cNvPr id="14339" name="Rectangle 3"/>
          <p:cNvSpPr>
            <a:spLocks noGrp="1" noChangeArrowheads="1"/>
          </p:cNvSpPr>
          <p:nvPr>
            <p:ph type="body" idx="1"/>
          </p:nvPr>
        </p:nvSpPr>
        <p:spPr>
          <a:xfrm>
            <a:off x="457200" y="1409700"/>
            <a:ext cx="8191500" cy="4716463"/>
          </a:xfrm>
        </p:spPr>
        <p:txBody>
          <a:bodyPr/>
          <a:lstStyle/>
          <a:p>
            <a:pPr eaLnBrk="1" hangingPunct="1">
              <a:defRPr/>
            </a:pPr>
            <a:r>
              <a:rPr lang="en-US" sz="2700" dirty="0"/>
              <a:t>Purpose of worksheet</a:t>
            </a:r>
          </a:p>
          <a:p>
            <a:pPr lvl="1" eaLnBrk="1" hangingPunct="1">
              <a:buFont typeface="Arial" panose="020B0604020202020204" pitchFamily="34" charset="0"/>
              <a:buChar char="•"/>
              <a:defRPr/>
            </a:pPr>
            <a:r>
              <a:rPr lang="en-US" sz="2700" dirty="0"/>
              <a:t>Provides for the adjustment of costs which are required under the principles of Medicare reimbursement</a:t>
            </a:r>
          </a:p>
          <a:p>
            <a:pPr lvl="1" eaLnBrk="1" hangingPunct="1">
              <a:buFont typeface="Arial" panose="020B0604020202020204" pitchFamily="34" charset="0"/>
              <a:buChar char="•"/>
              <a:defRPr/>
            </a:pPr>
            <a:r>
              <a:rPr lang="en-US" sz="2700" dirty="0"/>
              <a:t>Made on basis of cost (if available) or amount  received</a:t>
            </a:r>
          </a:p>
          <a:p>
            <a:pPr lvl="1" eaLnBrk="1" hangingPunct="1">
              <a:buFont typeface="Arial" panose="020B0604020202020204" pitchFamily="34" charset="0"/>
              <a:buChar char="•"/>
              <a:defRPr/>
            </a:pPr>
            <a:r>
              <a:rPr lang="en-US" sz="2700" dirty="0"/>
              <a:t>Adjustments are generally made to reduce reported costs</a:t>
            </a:r>
          </a:p>
          <a:p>
            <a:pPr lvl="2" eaLnBrk="1" hangingPunct="1">
              <a:buFont typeface="Arial" panose="020B0604020202020204" pitchFamily="34" charset="0"/>
              <a:buChar char="•"/>
              <a:defRPr/>
            </a:pPr>
            <a:r>
              <a:rPr lang="en-US" sz="2700" dirty="0"/>
              <a:t>Can have positive adjustments in certain fact circumstances </a:t>
            </a:r>
          </a:p>
          <a:p>
            <a:pPr marL="457200" lvl="1" indent="0" eaLnBrk="1" hangingPunct="1">
              <a:buFont typeface="Wingdings" pitchFamily="2" charset="2"/>
              <a:buNone/>
              <a:defRPr/>
            </a:pPr>
            <a:endParaRPr lang="en-US" sz="3600" dirty="0"/>
          </a:p>
          <a:p>
            <a:pPr lvl="1" eaLnBrk="1" hangingPunct="1">
              <a:defRPr/>
            </a:pPr>
            <a:endParaRPr lang="en-US" sz="3600" dirty="0"/>
          </a:p>
        </p:txBody>
      </p:sp>
    </p:spTree>
    <p:extLst>
      <p:ext uri="{BB962C8B-B14F-4D97-AF65-F5344CB8AC3E}">
        <p14:creationId xmlns:p14="http://schemas.microsoft.com/office/powerpoint/2010/main" val="2590681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546100"/>
            <a:ext cx="8229600" cy="901700"/>
          </a:xfrm>
        </p:spPr>
        <p:txBody>
          <a:bodyPr/>
          <a:lstStyle/>
          <a:p>
            <a:pPr algn="l" eaLnBrk="1" hangingPunct="1"/>
            <a:r>
              <a:rPr lang="en-US" altLang="en-US" b="1" dirty="0">
                <a:solidFill>
                  <a:srgbClr val="B32317"/>
                </a:solidFill>
              </a:rPr>
              <a:t>Worksheet A-2-1</a:t>
            </a:r>
          </a:p>
        </p:txBody>
      </p:sp>
      <p:sp>
        <p:nvSpPr>
          <p:cNvPr id="81923" name="Rectangle 3"/>
          <p:cNvSpPr>
            <a:spLocks noGrp="1" noChangeArrowheads="1"/>
          </p:cNvSpPr>
          <p:nvPr>
            <p:ph type="body" idx="1"/>
          </p:nvPr>
        </p:nvSpPr>
        <p:spPr>
          <a:xfrm>
            <a:off x="457200" y="1295400"/>
            <a:ext cx="8229600" cy="4830763"/>
          </a:xfrm>
        </p:spPr>
        <p:txBody>
          <a:bodyPr/>
          <a:lstStyle/>
          <a:p>
            <a:pPr eaLnBrk="1" hangingPunct="1"/>
            <a:r>
              <a:rPr lang="en-US" altLang="en-US" sz="3500" dirty="0"/>
              <a:t>Purpose of worksheet</a:t>
            </a:r>
          </a:p>
          <a:p>
            <a:pPr lvl="1" eaLnBrk="1" hangingPunct="1">
              <a:buFont typeface="Arial" panose="020B0604020202020204" pitchFamily="34" charset="0"/>
              <a:buChar char="•"/>
            </a:pPr>
            <a:r>
              <a:rPr lang="en-US" altLang="en-US" sz="3500" dirty="0"/>
              <a:t>Provides for the reporting of related organization costs incurred, if any</a:t>
            </a:r>
          </a:p>
          <a:p>
            <a:pPr lvl="1" eaLnBrk="1" hangingPunct="1">
              <a:buFont typeface="Arial" panose="020B0604020202020204" pitchFamily="34" charset="0"/>
              <a:buChar char="•"/>
            </a:pPr>
            <a:r>
              <a:rPr lang="en-US" altLang="en-US" sz="3500" dirty="0"/>
              <a:t>Related organization costs may include costs applicable to services, facilities and supplies furnished by the related organization</a:t>
            </a:r>
          </a:p>
        </p:txBody>
      </p:sp>
    </p:spTree>
    <p:extLst>
      <p:ext uri="{BB962C8B-B14F-4D97-AF65-F5344CB8AC3E}">
        <p14:creationId xmlns:p14="http://schemas.microsoft.com/office/powerpoint/2010/main" val="2166510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304800" y="546100"/>
            <a:ext cx="8610600" cy="673100"/>
          </a:xfrm>
        </p:spPr>
        <p:txBody>
          <a:bodyPr/>
          <a:lstStyle/>
          <a:p>
            <a:pPr algn="l"/>
            <a:r>
              <a:rPr lang="en-US" altLang="en-US" sz="3400" b="1" dirty="0">
                <a:solidFill>
                  <a:srgbClr val="C00000"/>
                </a:solidFill>
              </a:rPr>
              <a:t>Form CMS-224-14</a:t>
            </a:r>
          </a:p>
        </p:txBody>
      </p:sp>
      <p:sp>
        <p:nvSpPr>
          <p:cNvPr id="69635" name="Content Placeholder 2"/>
          <p:cNvSpPr>
            <a:spLocks noGrp="1"/>
          </p:cNvSpPr>
          <p:nvPr>
            <p:ph idx="1"/>
          </p:nvPr>
        </p:nvSpPr>
        <p:spPr>
          <a:xfrm>
            <a:off x="304800" y="1219201"/>
            <a:ext cx="8470900" cy="4313239"/>
          </a:xfrm>
        </p:spPr>
        <p:txBody>
          <a:bodyPr/>
          <a:lstStyle/>
          <a:p>
            <a:r>
              <a:rPr lang="en-US" altLang="en-US" sz="2800" dirty="0">
                <a:latin typeface="Calibri" pitchFamily="34" charset="0"/>
              </a:rPr>
              <a:t>Worksheet B is </a:t>
            </a:r>
            <a:r>
              <a:rPr lang="en-US" altLang="en-US" sz="2800" b="1" i="1" dirty="0">
                <a:latin typeface="Calibri" pitchFamily="34" charset="0"/>
              </a:rPr>
              <a:t>significantly altered </a:t>
            </a:r>
            <a:r>
              <a:rPr lang="en-US" altLang="en-US" sz="2800" dirty="0">
                <a:latin typeface="Calibri" pitchFamily="34" charset="0"/>
              </a:rPr>
              <a:t>from the prior cost report form</a:t>
            </a:r>
          </a:p>
          <a:p>
            <a:pPr lvl="1">
              <a:buFont typeface="Arial" panose="020B0604020202020204" pitchFamily="34" charset="0"/>
              <a:buChar char="•"/>
            </a:pPr>
            <a:r>
              <a:rPr lang="en-US" altLang="en-US" dirty="0"/>
              <a:t>Productivity standards are removed (good news!)</a:t>
            </a:r>
          </a:p>
          <a:p>
            <a:pPr lvl="1">
              <a:buFont typeface="Arial" panose="020B0604020202020204" pitchFamily="34" charset="0"/>
              <a:buChar char="•"/>
            </a:pPr>
            <a:r>
              <a:rPr lang="en-US" altLang="en-US" dirty="0"/>
              <a:t>Worksheet will compute an average cost per medical and mental health visit by practitioner category as well as a “total aggregate cost per visit”</a:t>
            </a:r>
          </a:p>
          <a:p>
            <a:pPr lvl="2">
              <a:buFont typeface="Arial" panose="020B0604020202020204" pitchFamily="34" charset="0"/>
              <a:buChar char="•"/>
            </a:pPr>
            <a:r>
              <a:rPr lang="en-US" altLang="en-US" sz="2800" b="1" dirty="0"/>
              <a:t>10 </a:t>
            </a:r>
            <a:r>
              <a:rPr lang="en-US" altLang="en-US" sz="2800" dirty="0"/>
              <a:t>practitioner categories represent those eligible to provide and bill for a visit in a FQHC</a:t>
            </a:r>
          </a:p>
          <a:p>
            <a:pPr lvl="2">
              <a:buFont typeface="Arial" panose="020B0604020202020204" pitchFamily="34" charset="0"/>
              <a:buChar char="•"/>
            </a:pPr>
            <a:r>
              <a:rPr lang="en-US" altLang="en-US" sz="2800" b="1" dirty="0"/>
              <a:t>1</a:t>
            </a:r>
            <a:r>
              <a:rPr lang="en-US" altLang="en-US" sz="2800" dirty="0"/>
              <a:t> aggregate cost per visit</a:t>
            </a:r>
          </a:p>
        </p:txBody>
      </p:sp>
      <p:sp>
        <p:nvSpPr>
          <p:cNvPr id="69636" name="Slide Number Placeholder 4"/>
          <p:cNvSpPr>
            <a:spLocks noGrp="1"/>
          </p:cNvSpPr>
          <p:nvPr>
            <p:ph type="sldNum" sz="quarter" idx="4294967295"/>
          </p:nvPr>
        </p:nvSpPr>
        <p:spPr bwMode="auto">
          <a:xfrm>
            <a:off x="290513" y="628491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57200">
              <a:spcBef>
                <a:spcPct val="20000"/>
              </a:spcBef>
              <a:buFont typeface="Times" pitchFamily="80" charset="0"/>
              <a:buChar char="•"/>
              <a:defRPr sz="2400">
                <a:solidFill>
                  <a:schemeClr val="tx1"/>
                </a:solidFill>
                <a:latin typeface="Arial" charset="0"/>
              </a:defRPr>
            </a:lvl1pPr>
            <a:lvl2pPr marL="742950" indent="-285750" defTabSz="457200">
              <a:lnSpc>
                <a:spcPct val="120000"/>
              </a:lnSpc>
              <a:spcBef>
                <a:spcPct val="20000"/>
              </a:spcBef>
              <a:buChar char="–"/>
              <a:defRPr sz="2200">
                <a:solidFill>
                  <a:schemeClr val="tx1"/>
                </a:solidFill>
                <a:latin typeface="Arial" charset="0"/>
              </a:defRPr>
            </a:lvl2pPr>
            <a:lvl3pPr marL="1143000" indent="-228600" defTabSz="457200">
              <a:spcBef>
                <a:spcPct val="20000"/>
              </a:spcBef>
              <a:buFont typeface="Times" pitchFamily="80" charset="0"/>
              <a:buChar char="•"/>
              <a:defRPr sz="2000">
                <a:solidFill>
                  <a:schemeClr val="tx1"/>
                </a:solidFill>
                <a:latin typeface="Arial" charset="0"/>
              </a:defRPr>
            </a:lvl3pPr>
            <a:lvl4pPr marL="1600200" indent="-228600" defTabSz="457200">
              <a:spcBef>
                <a:spcPct val="20000"/>
              </a:spcBef>
              <a:buFont typeface="Times" pitchFamily="80" charset="0"/>
              <a:buChar char="–"/>
              <a:defRPr>
                <a:solidFill>
                  <a:schemeClr val="tx1"/>
                </a:solidFill>
                <a:latin typeface="Arial" charset="0"/>
              </a:defRPr>
            </a:lvl4pPr>
            <a:lvl5pPr marL="2057400" indent="-228600" defTabSz="457200">
              <a:spcBef>
                <a:spcPct val="20000"/>
              </a:spcBef>
              <a:buFont typeface="Times" pitchFamily="80" charset="0"/>
              <a:buChar char="•"/>
              <a:defRPr sz="1600">
                <a:solidFill>
                  <a:schemeClr val="tx1"/>
                </a:solidFill>
                <a:latin typeface="Arial" charset="0"/>
              </a:defRPr>
            </a:lvl5pPr>
            <a:lvl6pPr marL="25146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6pPr>
            <a:lvl7pPr marL="29718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7pPr>
            <a:lvl8pPr marL="34290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8pPr>
            <a:lvl9pPr marL="38862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9pPr>
          </a:lstStyle>
          <a:p>
            <a:pPr>
              <a:spcBef>
                <a:spcPct val="0"/>
              </a:spcBef>
              <a:buFontTx/>
              <a:buNone/>
            </a:pPr>
            <a:fld id="{12AFEF00-7913-43E9-A010-CD5456073511}" type="slidenum">
              <a:rPr lang="en-US" altLang="en-US" sz="1000">
                <a:solidFill>
                  <a:srgbClr val="FFFFFF"/>
                </a:solidFill>
                <a:latin typeface="Calibri" pitchFamily="34" charset="0"/>
              </a:rPr>
              <a:pPr>
                <a:spcBef>
                  <a:spcPct val="0"/>
                </a:spcBef>
                <a:buFontTx/>
                <a:buNone/>
              </a:pPr>
              <a:t>26</a:t>
            </a:fld>
            <a:endParaRPr lang="en-US" altLang="en-US" sz="1000">
              <a:solidFill>
                <a:srgbClr val="FFFFFF"/>
              </a:solidFill>
              <a:latin typeface="Calibri" pitchFamily="34" charset="0"/>
            </a:endParaRPr>
          </a:p>
        </p:txBody>
      </p:sp>
    </p:spTree>
    <p:extLst>
      <p:ext uri="{BB962C8B-B14F-4D97-AF65-F5344CB8AC3E}">
        <p14:creationId xmlns:p14="http://schemas.microsoft.com/office/powerpoint/2010/main" val="4051371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304800" y="677333"/>
            <a:ext cx="8547100" cy="541867"/>
          </a:xfrm>
        </p:spPr>
        <p:txBody>
          <a:bodyPr/>
          <a:lstStyle/>
          <a:p>
            <a:pPr algn="l"/>
            <a:r>
              <a:rPr lang="en-US" altLang="en-US" sz="3400" b="1" dirty="0">
                <a:solidFill>
                  <a:srgbClr val="C00000"/>
                </a:solidFill>
              </a:rPr>
              <a:t>Form CMS-224-14</a:t>
            </a:r>
          </a:p>
        </p:txBody>
      </p:sp>
      <p:sp>
        <p:nvSpPr>
          <p:cNvPr id="69635" name="Content Placeholder 2"/>
          <p:cNvSpPr>
            <a:spLocks noGrp="1"/>
          </p:cNvSpPr>
          <p:nvPr>
            <p:ph idx="1"/>
          </p:nvPr>
        </p:nvSpPr>
        <p:spPr>
          <a:xfrm>
            <a:off x="304800" y="1384301"/>
            <a:ext cx="8432800" cy="4148140"/>
          </a:xfrm>
        </p:spPr>
        <p:txBody>
          <a:bodyPr/>
          <a:lstStyle/>
          <a:p>
            <a:r>
              <a:rPr lang="en-US" altLang="en-US" sz="2800" dirty="0">
                <a:latin typeface="Calibri" pitchFamily="34" charset="0"/>
              </a:rPr>
              <a:t>Worksheet B is </a:t>
            </a:r>
            <a:r>
              <a:rPr lang="en-US" altLang="en-US" sz="2800" b="1" i="1" dirty="0">
                <a:latin typeface="Calibri" pitchFamily="34" charset="0"/>
              </a:rPr>
              <a:t>significantly altered </a:t>
            </a:r>
            <a:r>
              <a:rPr lang="en-US" altLang="en-US" sz="2800" dirty="0">
                <a:latin typeface="Calibri" pitchFamily="34" charset="0"/>
              </a:rPr>
              <a:t>from the prior cost report form</a:t>
            </a:r>
          </a:p>
          <a:p>
            <a:pPr lvl="1">
              <a:buFont typeface="Arial" panose="020B0604020202020204" pitchFamily="34" charset="0"/>
              <a:buChar char="•"/>
            </a:pPr>
            <a:r>
              <a:rPr lang="en-US" altLang="en-US" dirty="0"/>
              <a:t>Worksheet will also compute aggregate Medicare cost for medical and mental health visits </a:t>
            </a:r>
          </a:p>
          <a:p>
            <a:pPr lvl="2">
              <a:buFont typeface="Arial" panose="020B0604020202020204" pitchFamily="34" charset="0"/>
              <a:buChar char="•"/>
            </a:pPr>
            <a:r>
              <a:rPr lang="en-US" altLang="en-US" sz="2800" dirty="0"/>
              <a:t>CMS notes that this information is for “comparison to the new FQHC PPS payment”</a:t>
            </a:r>
          </a:p>
          <a:p>
            <a:pPr lvl="1">
              <a:buFont typeface="Arial" panose="020B0604020202020204" pitchFamily="34" charset="0"/>
              <a:buChar char="•"/>
            </a:pPr>
            <a:r>
              <a:rPr lang="en-US" altLang="en-US" dirty="0"/>
              <a:t>Worksheet also revised to reflect computation of allowable GME costs</a:t>
            </a:r>
          </a:p>
        </p:txBody>
      </p:sp>
      <p:sp>
        <p:nvSpPr>
          <p:cNvPr id="69636" name="Slide Number Placeholder 4"/>
          <p:cNvSpPr>
            <a:spLocks noGrp="1"/>
          </p:cNvSpPr>
          <p:nvPr>
            <p:ph type="sldNum" sz="quarter" idx="4294967295"/>
          </p:nvPr>
        </p:nvSpPr>
        <p:spPr bwMode="auto">
          <a:xfrm>
            <a:off x="290513" y="628491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57200">
              <a:spcBef>
                <a:spcPct val="20000"/>
              </a:spcBef>
              <a:buFont typeface="Times" pitchFamily="80" charset="0"/>
              <a:buChar char="•"/>
              <a:defRPr sz="2400">
                <a:solidFill>
                  <a:schemeClr val="tx1"/>
                </a:solidFill>
                <a:latin typeface="Arial" charset="0"/>
              </a:defRPr>
            </a:lvl1pPr>
            <a:lvl2pPr marL="742950" indent="-285750" defTabSz="457200">
              <a:lnSpc>
                <a:spcPct val="120000"/>
              </a:lnSpc>
              <a:spcBef>
                <a:spcPct val="20000"/>
              </a:spcBef>
              <a:buChar char="–"/>
              <a:defRPr sz="2200">
                <a:solidFill>
                  <a:schemeClr val="tx1"/>
                </a:solidFill>
                <a:latin typeface="Arial" charset="0"/>
              </a:defRPr>
            </a:lvl2pPr>
            <a:lvl3pPr marL="1143000" indent="-228600" defTabSz="457200">
              <a:spcBef>
                <a:spcPct val="20000"/>
              </a:spcBef>
              <a:buFont typeface="Times" pitchFamily="80" charset="0"/>
              <a:buChar char="•"/>
              <a:defRPr sz="2000">
                <a:solidFill>
                  <a:schemeClr val="tx1"/>
                </a:solidFill>
                <a:latin typeface="Arial" charset="0"/>
              </a:defRPr>
            </a:lvl3pPr>
            <a:lvl4pPr marL="1600200" indent="-228600" defTabSz="457200">
              <a:spcBef>
                <a:spcPct val="20000"/>
              </a:spcBef>
              <a:buFont typeface="Times" pitchFamily="80" charset="0"/>
              <a:buChar char="–"/>
              <a:defRPr>
                <a:solidFill>
                  <a:schemeClr val="tx1"/>
                </a:solidFill>
                <a:latin typeface="Arial" charset="0"/>
              </a:defRPr>
            </a:lvl4pPr>
            <a:lvl5pPr marL="2057400" indent="-228600" defTabSz="457200">
              <a:spcBef>
                <a:spcPct val="20000"/>
              </a:spcBef>
              <a:buFont typeface="Times" pitchFamily="80" charset="0"/>
              <a:buChar char="•"/>
              <a:defRPr sz="1600">
                <a:solidFill>
                  <a:schemeClr val="tx1"/>
                </a:solidFill>
                <a:latin typeface="Arial" charset="0"/>
              </a:defRPr>
            </a:lvl5pPr>
            <a:lvl6pPr marL="25146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6pPr>
            <a:lvl7pPr marL="29718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7pPr>
            <a:lvl8pPr marL="34290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8pPr>
            <a:lvl9pPr marL="38862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9pPr>
          </a:lstStyle>
          <a:p>
            <a:pPr>
              <a:spcBef>
                <a:spcPct val="0"/>
              </a:spcBef>
              <a:buFontTx/>
              <a:buNone/>
            </a:pPr>
            <a:fld id="{12AFEF00-7913-43E9-A010-CD5456073511}" type="slidenum">
              <a:rPr lang="en-US" altLang="en-US" sz="1000">
                <a:solidFill>
                  <a:srgbClr val="FFFFFF"/>
                </a:solidFill>
                <a:latin typeface="Calibri" pitchFamily="34" charset="0"/>
              </a:rPr>
              <a:pPr>
                <a:spcBef>
                  <a:spcPct val="0"/>
                </a:spcBef>
                <a:buFontTx/>
                <a:buNone/>
              </a:pPr>
              <a:t>27</a:t>
            </a:fld>
            <a:endParaRPr lang="en-US" altLang="en-US" sz="1000">
              <a:solidFill>
                <a:srgbClr val="FFFFFF"/>
              </a:solidFill>
              <a:latin typeface="Calibri" pitchFamily="34" charset="0"/>
            </a:endParaRPr>
          </a:p>
        </p:txBody>
      </p:sp>
    </p:spTree>
    <p:extLst>
      <p:ext uri="{BB962C8B-B14F-4D97-AF65-F5344CB8AC3E}">
        <p14:creationId xmlns:p14="http://schemas.microsoft.com/office/powerpoint/2010/main" val="2125543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304800" y="673100"/>
            <a:ext cx="8572500" cy="660400"/>
          </a:xfrm>
        </p:spPr>
        <p:txBody>
          <a:bodyPr/>
          <a:lstStyle/>
          <a:p>
            <a:pPr algn="l"/>
            <a:r>
              <a:rPr lang="en-US" altLang="en-US" sz="3400" b="1" dirty="0">
                <a:solidFill>
                  <a:srgbClr val="C00000"/>
                </a:solidFill>
              </a:rPr>
              <a:t>Form CMS-224-14</a:t>
            </a:r>
          </a:p>
        </p:txBody>
      </p:sp>
      <p:sp>
        <p:nvSpPr>
          <p:cNvPr id="70659" name="Content Placeholder 2"/>
          <p:cNvSpPr>
            <a:spLocks noGrp="1"/>
          </p:cNvSpPr>
          <p:nvPr>
            <p:ph idx="1"/>
          </p:nvPr>
        </p:nvSpPr>
        <p:spPr>
          <a:xfrm>
            <a:off x="304800" y="1346200"/>
            <a:ext cx="8331200" cy="4186239"/>
          </a:xfrm>
        </p:spPr>
        <p:txBody>
          <a:bodyPr/>
          <a:lstStyle/>
          <a:p>
            <a:r>
              <a:rPr lang="en-US" altLang="en-US" sz="2800" dirty="0">
                <a:latin typeface="Calibri" pitchFamily="34" charset="0"/>
              </a:rPr>
              <a:t>Worksheet E replaces Worksheet C from the prior cost report form </a:t>
            </a:r>
          </a:p>
          <a:p>
            <a:pPr lvl="1">
              <a:buFont typeface="Arial" panose="020B0604020202020204" pitchFamily="34" charset="0"/>
              <a:buChar char="•"/>
            </a:pPr>
            <a:r>
              <a:rPr lang="en-US" altLang="en-US" dirty="0"/>
              <a:t>All calculations related to cost per visit, application of cost limits and the mental health services limitation have been removed </a:t>
            </a:r>
            <a:r>
              <a:rPr lang="en-US" altLang="en-US" i="1" dirty="0"/>
              <a:t>(good news!)</a:t>
            </a:r>
          </a:p>
          <a:p>
            <a:pPr lvl="1">
              <a:buFont typeface="Arial" panose="020B0604020202020204" pitchFamily="34" charset="0"/>
              <a:buChar char="•"/>
            </a:pPr>
            <a:r>
              <a:rPr lang="en-US" altLang="en-US" b="1" i="1" dirty="0"/>
              <a:t>Line number 1 captures FQHC PPS payments amount (instructed to obtain this amount from the PS&amp;R report)</a:t>
            </a:r>
          </a:p>
        </p:txBody>
      </p:sp>
      <p:sp>
        <p:nvSpPr>
          <p:cNvPr id="70660" name="Slide Number Placeholder 4"/>
          <p:cNvSpPr>
            <a:spLocks noGrp="1"/>
          </p:cNvSpPr>
          <p:nvPr>
            <p:ph type="sldNum" sz="quarter" idx="4294967295"/>
          </p:nvPr>
        </p:nvSpPr>
        <p:spPr bwMode="auto">
          <a:xfrm>
            <a:off x="290513" y="628491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57200">
              <a:spcBef>
                <a:spcPct val="20000"/>
              </a:spcBef>
              <a:buFont typeface="Times" pitchFamily="80" charset="0"/>
              <a:buChar char="•"/>
              <a:defRPr sz="2400">
                <a:solidFill>
                  <a:schemeClr val="tx1"/>
                </a:solidFill>
                <a:latin typeface="Arial" charset="0"/>
              </a:defRPr>
            </a:lvl1pPr>
            <a:lvl2pPr marL="742950" indent="-285750" defTabSz="457200">
              <a:lnSpc>
                <a:spcPct val="120000"/>
              </a:lnSpc>
              <a:spcBef>
                <a:spcPct val="20000"/>
              </a:spcBef>
              <a:buChar char="–"/>
              <a:defRPr sz="2200">
                <a:solidFill>
                  <a:schemeClr val="tx1"/>
                </a:solidFill>
                <a:latin typeface="Arial" charset="0"/>
              </a:defRPr>
            </a:lvl2pPr>
            <a:lvl3pPr marL="1143000" indent="-228600" defTabSz="457200">
              <a:spcBef>
                <a:spcPct val="20000"/>
              </a:spcBef>
              <a:buFont typeface="Times" pitchFamily="80" charset="0"/>
              <a:buChar char="•"/>
              <a:defRPr sz="2000">
                <a:solidFill>
                  <a:schemeClr val="tx1"/>
                </a:solidFill>
                <a:latin typeface="Arial" charset="0"/>
              </a:defRPr>
            </a:lvl3pPr>
            <a:lvl4pPr marL="1600200" indent="-228600" defTabSz="457200">
              <a:spcBef>
                <a:spcPct val="20000"/>
              </a:spcBef>
              <a:buFont typeface="Times" pitchFamily="80" charset="0"/>
              <a:buChar char="–"/>
              <a:defRPr>
                <a:solidFill>
                  <a:schemeClr val="tx1"/>
                </a:solidFill>
                <a:latin typeface="Arial" charset="0"/>
              </a:defRPr>
            </a:lvl4pPr>
            <a:lvl5pPr marL="2057400" indent="-228600" defTabSz="457200">
              <a:spcBef>
                <a:spcPct val="20000"/>
              </a:spcBef>
              <a:buFont typeface="Times" pitchFamily="80" charset="0"/>
              <a:buChar char="•"/>
              <a:defRPr sz="1600">
                <a:solidFill>
                  <a:schemeClr val="tx1"/>
                </a:solidFill>
                <a:latin typeface="Arial" charset="0"/>
              </a:defRPr>
            </a:lvl5pPr>
            <a:lvl6pPr marL="25146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6pPr>
            <a:lvl7pPr marL="29718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7pPr>
            <a:lvl8pPr marL="34290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8pPr>
            <a:lvl9pPr marL="38862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9pPr>
          </a:lstStyle>
          <a:p>
            <a:pPr>
              <a:spcBef>
                <a:spcPct val="0"/>
              </a:spcBef>
              <a:buFontTx/>
              <a:buNone/>
            </a:pPr>
            <a:fld id="{DBCB7484-735F-4489-81AA-7B105CA626AB}" type="slidenum">
              <a:rPr lang="en-US" altLang="en-US" sz="1000">
                <a:solidFill>
                  <a:srgbClr val="FFFFFF"/>
                </a:solidFill>
                <a:latin typeface="Calibri" pitchFamily="34" charset="0"/>
              </a:rPr>
              <a:pPr>
                <a:spcBef>
                  <a:spcPct val="0"/>
                </a:spcBef>
                <a:buFontTx/>
                <a:buNone/>
              </a:pPr>
              <a:t>28</a:t>
            </a:fld>
            <a:endParaRPr lang="en-US" altLang="en-US" sz="1000">
              <a:solidFill>
                <a:srgbClr val="FFFFFF"/>
              </a:solidFill>
              <a:latin typeface="Calibri" pitchFamily="34" charset="0"/>
            </a:endParaRPr>
          </a:p>
        </p:txBody>
      </p:sp>
    </p:spTree>
    <p:extLst>
      <p:ext uri="{BB962C8B-B14F-4D97-AF65-F5344CB8AC3E}">
        <p14:creationId xmlns:p14="http://schemas.microsoft.com/office/powerpoint/2010/main" val="2422433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304800" y="609600"/>
            <a:ext cx="8585200" cy="762000"/>
          </a:xfrm>
        </p:spPr>
        <p:txBody>
          <a:bodyPr/>
          <a:lstStyle/>
          <a:p>
            <a:pPr algn="l"/>
            <a:r>
              <a:rPr lang="en-US" altLang="en-US" sz="3400" b="1" dirty="0">
                <a:solidFill>
                  <a:srgbClr val="C00000"/>
                </a:solidFill>
              </a:rPr>
              <a:t>Form CMS-224-14</a:t>
            </a:r>
          </a:p>
        </p:txBody>
      </p:sp>
      <p:sp>
        <p:nvSpPr>
          <p:cNvPr id="70659" name="Content Placeholder 2"/>
          <p:cNvSpPr>
            <a:spLocks noGrp="1"/>
          </p:cNvSpPr>
          <p:nvPr>
            <p:ph idx="1"/>
          </p:nvPr>
        </p:nvSpPr>
        <p:spPr>
          <a:xfrm>
            <a:off x="304800" y="1320800"/>
            <a:ext cx="8318500" cy="4211639"/>
          </a:xfrm>
        </p:spPr>
        <p:txBody>
          <a:bodyPr/>
          <a:lstStyle/>
          <a:p>
            <a:r>
              <a:rPr lang="en-US" altLang="en-US" sz="2800" dirty="0">
                <a:latin typeface="Calibri" pitchFamily="34" charset="0"/>
              </a:rPr>
              <a:t>Worksheet E replaces Worksheet C from the prior cost report form </a:t>
            </a:r>
          </a:p>
          <a:p>
            <a:pPr lvl="1">
              <a:buFont typeface="Arial" panose="020B0604020202020204" pitchFamily="34" charset="0"/>
              <a:buChar char="•"/>
            </a:pPr>
            <a:r>
              <a:rPr lang="en-US" altLang="en-US" dirty="0"/>
              <a:t>Line number 4 has been added to capture Medicare Advantage Plan supplemental payments                                        </a:t>
            </a:r>
            <a:r>
              <a:rPr lang="en-US" altLang="en-US" i="1" dirty="0"/>
              <a:t>(for information only)</a:t>
            </a:r>
          </a:p>
          <a:p>
            <a:pPr lvl="1">
              <a:buFont typeface="Arial" panose="020B0604020202020204" pitchFamily="34" charset="0"/>
              <a:buChar char="•"/>
            </a:pPr>
            <a:r>
              <a:rPr lang="en-US" altLang="en-US" dirty="0"/>
              <a:t>Settlement amount for remaining cost-settled items outside of PPS is reported on Line number 20</a:t>
            </a:r>
          </a:p>
        </p:txBody>
      </p:sp>
      <p:sp>
        <p:nvSpPr>
          <p:cNvPr id="70660" name="Slide Number Placeholder 4"/>
          <p:cNvSpPr>
            <a:spLocks noGrp="1"/>
          </p:cNvSpPr>
          <p:nvPr>
            <p:ph type="sldNum" sz="quarter" idx="4294967295"/>
          </p:nvPr>
        </p:nvSpPr>
        <p:spPr bwMode="auto">
          <a:xfrm>
            <a:off x="290513" y="628491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57200">
              <a:spcBef>
                <a:spcPct val="20000"/>
              </a:spcBef>
              <a:buFont typeface="Times" pitchFamily="80" charset="0"/>
              <a:buChar char="•"/>
              <a:defRPr sz="2400">
                <a:solidFill>
                  <a:schemeClr val="tx1"/>
                </a:solidFill>
                <a:latin typeface="Arial" charset="0"/>
              </a:defRPr>
            </a:lvl1pPr>
            <a:lvl2pPr marL="742950" indent="-285750" defTabSz="457200">
              <a:lnSpc>
                <a:spcPct val="120000"/>
              </a:lnSpc>
              <a:spcBef>
                <a:spcPct val="20000"/>
              </a:spcBef>
              <a:buChar char="–"/>
              <a:defRPr sz="2200">
                <a:solidFill>
                  <a:schemeClr val="tx1"/>
                </a:solidFill>
                <a:latin typeface="Arial" charset="0"/>
              </a:defRPr>
            </a:lvl2pPr>
            <a:lvl3pPr marL="1143000" indent="-228600" defTabSz="457200">
              <a:spcBef>
                <a:spcPct val="20000"/>
              </a:spcBef>
              <a:buFont typeface="Times" pitchFamily="80" charset="0"/>
              <a:buChar char="•"/>
              <a:defRPr sz="2000">
                <a:solidFill>
                  <a:schemeClr val="tx1"/>
                </a:solidFill>
                <a:latin typeface="Arial" charset="0"/>
              </a:defRPr>
            </a:lvl3pPr>
            <a:lvl4pPr marL="1600200" indent="-228600" defTabSz="457200">
              <a:spcBef>
                <a:spcPct val="20000"/>
              </a:spcBef>
              <a:buFont typeface="Times" pitchFamily="80" charset="0"/>
              <a:buChar char="–"/>
              <a:defRPr>
                <a:solidFill>
                  <a:schemeClr val="tx1"/>
                </a:solidFill>
                <a:latin typeface="Arial" charset="0"/>
              </a:defRPr>
            </a:lvl4pPr>
            <a:lvl5pPr marL="2057400" indent="-228600" defTabSz="457200">
              <a:spcBef>
                <a:spcPct val="20000"/>
              </a:spcBef>
              <a:buFont typeface="Times" pitchFamily="80" charset="0"/>
              <a:buChar char="•"/>
              <a:defRPr sz="1600">
                <a:solidFill>
                  <a:schemeClr val="tx1"/>
                </a:solidFill>
                <a:latin typeface="Arial" charset="0"/>
              </a:defRPr>
            </a:lvl5pPr>
            <a:lvl6pPr marL="25146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6pPr>
            <a:lvl7pPr marL="29718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7pPr>
            <a:lvl8pPr marL="34290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8pPr>
            <a:lvl9pPr marL="38862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9pPr>
          </a:lstStyle>
          <a:p>
            <a:pPr>
              <a:spcBef>
                <a:spcPct val="0"/>
              </a:spcBef>
              <a:buFontTx/>
              <a:buNone/>
            </a:pPr>
            <a:fld id="{DBCB7484-735F-4489-81AA-7B105CA626AB}" type="slidenum">
              <a:rPr lang="en-US" altLang="en-US" sz="1000">
                <a:solidFill>
                  <a:srgbClr val="FFFFFF"/>
                </a:solidFill>
                <a:latin typeface="Calibri" pitchFamily="34" charset="0"/>
              </a:rPr>
              <a:pPr>
                <a:spcBef>
                  <a:spcPct val="0"/>
                </a:spcBef>
                <a:buFontTx/>
                <a:buNone/>
              </a:pPr>
              <a:t>29</a:t>
            </a:fld>
            <a:endParaRPr lang="en-US" altLang="en-US" sz="1000">
              <a:solidFill>
                <a:srgbClr val="FFFFFF"/>
              </a:solidFill>
              <a:latin typeface="Calibri" pitchFamily="34" charset="0"/>
            </a:endParaRPr>
          </a:p>
        </p:txBody>
      </p:sp>
    </p:spTree>
    <p:extLst>
      <p:ext uri="{BB962C8B-B14F-4D97-AF65-F5344CB8AC3E}">
        <p14:creationId xmlns:p14="http://schemas.microsoft.com/office/powerpoint/2010/main" val="1169743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643467"/>
            <a:ext cx="8445500" cy="956733"/>
          </a:xfrm>
        </p:spPr>
        <p:txBody>
          <a:bodyPr/>
          <a:lstStyle/>
          <a:p>
            <a:pPr algn="l"/>
            <a:r>
              <a:rPr lang="en-US" altLang="en-US" sz="4000" b="1" dirty="0">
                <a:solidFill>
                  <a:srgbClr val="C00000"/>
                </a:solidFill>
              </a:rPr>
              <a:t>Presentation Prelude</a:t>
            </a:r>
          </a:p>
        </p:txBody>
      </p:sp>
      <p:sp>
        <p:nvSpPr>
          <p:cNvPr id="20483" name="Content Placeholder 2"/>
          <p:cNvSpPr>
            <a:spLocks noGrp="1"/>
          </p:cNvSpPr>
          <p:nvPr>
            <p:ph idx="1"/>
          </p:nvPr>
        </p:nvSpPr>
        <p:spPr>
          <a:xfrm>
            <a:off x="266700" y="1447801"/>
            <a:ext cx="8458200" cy="4495800"/>
          </a:xfrm>
        </p:spPr>
        <p:txBody>
          <a:bodyPr/>
          <a:lstStyle/>
          <a:p>
            <a:r>
              <a:rPr lang="en-US" altLang="en-US" sz="3600" dirty="0"/>
              <a:t>Implementation of the Medicare FQHC PPS provides an opportunity for FQHCs to </a:t>
            </a:r>
            <a:r>
              <a:rPr lang="en-US" altLang="en-US" sz="3600" i="1" dirty="0"/>
              <a:t>potentially</a:t>
            </a:r>
            <a:r>
              <a:rPr lang="en-US" altLang="en-US" sz="3600" dirty="0"/>
              <a:t> improve Medicare reimbursement results</a:t>
            </a:r>
          </a:p>
          <a:p>
            <a:pPr lvl="1">
              <a:buFont typeface="Arial" panose="020B0604020202020204" pitchFamily="34" charset="0"/>
              <a:buChar char="•"/>
            </a:pPr>
            <a:r>
              <a:rPr lang="en-US" altLang="en-US" sz="3600" dirty="0"/>
              <a:t>Increased focus on Medicare as an important payer</a:t>
            </a:r>
          </a:p>
        </p:txBody>
      </p:sp>
    </p:spTree>
    <p:extLst>
      <p:ext uri="{BB962C8B-B14F-4D97-AF65-F5344CB8AC3E}">
        <p14:creationId xmlns:p14="http://schemas.microsoft.com/office/powerpoint/2010/main" val="1966913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330200" y="571501"/>
            <a:ext cx="8648700" cy="800100"/>
          </a:xfrm>
        </p:spPr>
        <p:txBody>
          <a:bodyPr/>
          <a:lstStyle/>
          <a:p>
            <a:pPr algn="l"/>
            <a:r>
              <a:rPr lang="en-US" altLang="en-US" sz="3400" b="1" dirty="0">
                <a:solidFill>
                  <a:srgbClr val="C00000"/>
                </a:solidFill>
              </a:rPr>
              <a:t>Form CMS-224-14</a:t>
            </a:r>
          </a:p>
        </p:txBody>
      </p:sp>
      <p:sp>
        <p:nvSpPr>
          <p:cNvPr id="71683" name="Content Placeholder 2"/>
          <p:cNvSpPr>
            <a:spLocks noGrp="1"/>
          </p:cNvSpPr>
          <p:nvPr>
            <p:ph idx="1"/>
          </p:nvPr>
        </p:nvSpPr>
        <p:spPr>
          <a:xfrm>
            <a:off x="304800" y="1308100"/>
            <a:ext cx="8394700" cy="4224339"/>
          </a:xfrm>
        </p:spPr>
        <p:txBody>
          <a:bodyPr/>
          <a:lstStyle/>
          <a:p>
            <a:r>
              <a:rPr lang="en-US" altLang="en-US" sz="2800" dirty="0">
                <a:latin typeface="Calibri" pitchFamily="34" charset="0"/>
              </a:rPr>
              <a:t>Worksheet E-1 is a new worksheet that captures interim payments made to the FQHC by Medicare</a:t>
            </a:r>
          </a:p>
          <a:p>
            <a:pPr lvl="1">
              <a:buFont typeface="Arial" panose="020B0604020202020204" pitchFamily="34" charset="0"/>
              <a:buChar char="•"/>
            </a:pPr>
            <a:r>
              <a:rPr lang="en-US" altLang="en-US" dirty="0"/>
              <a:t>Excludes Medicare Advantage Plan supplemental payments</a:t>
            </a:r>
          </a:p>
          <a:p>
            <a:pPr lvl="1">
              <a:buFont typeface="Arial" panose="020B0604020202020204" pitchFamily="34" charset="0"/>
              <a:buChar char="•"/>
            </a:pPr>
            <a:r>
              <a:rPr lang="en-US" altLang="en-US" dirty="0"/>
              <a:t>Instructions note to also exclude payments for Title V and Title XIX</a:t>
            </a:r>
          </a:p>
        </p:txBody>
      </p:sp>
      <p:sp>
        <p:nvSpPr>
          <p:cNvPr id="71684" name="Slide Number Placeholder 4"/>
          <p:cNvSpPr>
            <a:spLocks noGrp="1"/>
          </p:cNvSpPr>
          <p:nvPr>
            <p:ph type="sldNum" sz="quarter" idx="4294967295"/>
          </p:nvPr>
        </p:nvSpPr>
        <p:spPr bwMode="auto">
          <a:xfrm>
            <a:off x="290513" y="628491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57200">
              <a:spcBef>
                <a:spcPct val="20000"/>
              </a:spcBef>
              <a:buFont typeface="Times" pitchFamily="80" charset="0"/>
              <a:buChar char="•"/>
              <a:defRPr sz="2400">
                <a:solidFill>
                  <a:schemeClr val="tx1"/>
                </a:solidFill>
                <a:latin typeface="Arial" charset="0"/>
              </a:defRPr>
            </a:lvl1pPr>
            <a:lvl2pPr marL="742950" indent="-285750" defTabSz="457200">
              <a:lnSpc>
                <a:spcPct val="120000"/>
              </a:lnSpc>
              <a:spcBef>
                <a:spcPct val="20000"/>
              </a:spcBef>
              <a:buChar char="–"/>
              <a:defRPr sz="2200">
                <a:solidFill>
                  <a:schemeClr val="tx1"/>
                </a:solidFill>
                <a:latin typeface="Arial" charset="0"/>
              </a:defRPr>
            </a:lvl2pPr>
            <a:lvl3pPr marL="1143000" indent="-228600" defTabSz="457200">
              <a:spcBef>
                <a:spcPct val="20000"/>
              </a:spcBef>
              <a:buFont typeface="Times" pitchFamily="80" charset="0"/>
              <a:buChar char="•"/>
              <a:defRPr sz="2000">
                <a:solidFill>
                  <a:schemeClr val="tx1"/>
                </a:solidFill>
                <a:latin typeface="Arial" charset="0"/>
              </a:defRPr>
            </a:lvl3pPr>
            <a:lvl4pPr marL="1600200" indent="-228600" defTabSz="457200">
              <a:spcBef>
                <a:spcPct val="20000"/>
              </a:spcBef>
              <a:buFont typeface="Times" pitchFamily="80" charset="0"/>
              <a:buChar char="–"/>
              <a:defRPr>
                <a:solidFill>
                  <a:schemeClr val="tx1"/>
                </a:solidFill>
                <a:latin typeface="Arial" charset="0"/>
              </a:defRPr>
            </a:lvl4pPr>
            <a:lvl5pPr marL="2057400" indent="-228600" defTabSz="457200">
              <a:spcBef>
                <a:spcPct val="20000"/>
              </a:spcBef>
              <a:buFont typeface="Times" pitchFamily="80" charset="0"/>
              <a:buChar char="•"/>
              <a:defRPr sz="1600">
                <a:solidFill>
                  <a:schemeClr val="tx1"/>
                </a:solidFill>
                <a:latin typeface="Arial" charset="0"/>
              </a:defRPr>
            </a:lvl5pPr>
            <a:lvl6pPr marL="25146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6pPr>
            <a:lvl7pPr marL="29718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7pPr>
            <a:lvl8pPr marL="34290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8pPr>
            <a:lvl9pPr marL="38862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9pPr>
          </a:lstStyle>
          <a:p>
            <a:pPr>
              <a:spcBef>
                <a:spcPct val="0"/>
              </a:spcBef>
              <a:buFontTx/>
              <a:buNone/>
            </a:pPr>
            <a:fld id="{B10DED4A-EFE9-4497-BC75-4A744B1E5E99}" type="slidenum">
              <a:rPr lang="en-US" altLang="en-US" sz="1000">
                <a:solidFill>
                  <a:srgbClr val="FFFFFF"/>
                </a:solidFill>
                <a:latin typeface="Calibri" pitchFamily="34" charset="0"/>
              </a:rPr>
              <a:pPr>
                <a:spcBef>
                  <a:spcPct val="0"/>
                </a:spcBef>
                <a:buFontTx/>
                <a:buNone/>
              </a:pPr>
              <a:t>30</a:t>
            </a:fld>
            <a:endParaRPr lang="en-US" altLang="en-US" sz="1000">
              <a:solidFill>
                <a:srgbClr val="FFFFFF"/>
              </a:solidFill>
              <a:latin typeface="Calibri" pitchFamily="34" charset="0"/>
            </a:endParaRPr>
          </a:p>
        </p:txBody>
      </p:sp>
    </p:spTree>
    <p:extLst>
      <p:ext uri="{BB962C8B-B14F-4D97-AF65-F5344CB8AC3E}">
        <p14:creationId xmlns:p14="http://schemas.microsoft.com/office/powerpoint/2010/main" val="941113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228600" y="584200"/>
            <a:ext cx="8915400" cy="787400"/>
          </a:xfrm>
        </p:spPr>
        <p:txBody>
          <a:bodyPr/>
          <a:lstStyle/>
          <a:p>
            <a:pPr algn="l"/>
            <a:r>
              <a:rPr lang="en-US" altLang="en-US" sz="3400" b="1" dirty="0">
                <a:solidFill>
                  <a:srgbClr val="C00000"/>
                </a:solidFill>
              </a:rPr>
              <a:t>Form CMS-224-14</a:t>
            </a:r>
          </a:p>
        </p:txBody>
      </p:sp>
      <p:sp>
        <p:nvSpPr>
          <p:cNvPr id="72707" name="Content Placeholder 2"/>
          <p:cNvSpPr>
            <a:spLocks noGrp="1"/>
          </p:cNvSpPr>
          <p:nvPr>
            <p:ph idx="1"/>
          </p:nvPr>
        </p:nvSpPr>
        <p:spPr>
          <a:xfrm>
            <a:off x="304800" y="1308100"/>
            <a:ext cx="8382000" cy="4224339"/>
          </a:xfrm>
        </p:spPr>
        <p:txBody>
          <a:bodyPr/>
          <a:lstStyle/>
          <a:p>
            <a:r>
              <a:rPr lang="en-US" altLang="en-US" sz="2800" dirty="0">
                <a:latin typeface="Calibri" pitchFamily="34" charset="0"/>
              </a:rPr>
              <a:t>Worksheet F-1 is a new worksheet that captures the revenues and expenses of the FQHC</a:t>
            </a:r>
          </a:p>
          <a:p>
            <a:pPr lvl="1">
              <a:buFont typeface="Arial" panose="020B0604020202020204" pitchFamily="34" charset="0"/>
              <a:buChar char="•"/>
            </a:pPr>
            <a:r>
              <a:rPr lang="en-US" altLang="en-US" dirty="0"/>
              <a:t>CMS notes that this data collection is “to provide estimates of total facility and Medicare margins that are used in payment update activities and discussions with the Medicare Payment Advisory Commission (</a:t>
            </a:r>
            <a:r>
              <a:rPr lang="en-US" altLang="en-US" dirty="0" err="1"/>
              <a:t>MedPAC</a:t>
            </a:r>
            <a:r>
              <a:rPr lang="en-US" altLang="en-US" dirty="0"/>
              <a:t>)”</a:t>
            </a:r>
          </a:p>
        </p:txBody>
      </p:sp>
      <p:sp>
        <p:nvSpPr>
          <p:cNvPr id="72708" name="Slide Number Placeholder 4"/>
          <p:cNvSpPr>
            <a:spLocks noGrp="1"/>
          </p:cNvSpPr>
          <p:nvPr>
            <p:ph type="sldNum" sz="quarter" idx="4294967295"/>
          </p:nvPr>
        </p:nvSpPr>
        <p:spPr bwMode="auto">
          <a:xfrm>
            <a:off x="290513" y="628491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57200">
              <a:spcBef>
                <a:spcPct val="20000"/>
              </a:spcBef>
              <a:buFont typeface="Times" pitchFamily="80" charset="0"/>
              <a:buChar char="•"/>
              <a:defRPr sz="2400">
                <a:solidFill>
                  <a:schemeClr val="tx1"/>
                </a:solidFill>
                <a:latin typeface="Arial" charset="0"/>
              </a:defRPr>
            </a:lvl1pPr>
            <a:lvl2pPr marL="742950" indent="-285750" defTabSz="457200">
              <a:lnSpc>
                <a:spcPct val="120000"/>
              </a:lnSpc>
              <a:spcBef>
                <a:spcPct val="20000"/>
              </a:spcBef>
              <a:buChar char="–"/>
              <a:defRPr sz="2200">
                <a:solidFill>
                  <a:schemeClr val="tx1"/>
                </a:solidFill>
                <a:latin typeface="Arial" charset="0"/>
              </a:defRPr>
            </a:lvl2pPr>
            <a:lvl3pPr marL="1143000" indent="-228600" defTabSz="457200">
              <a:spcBef>
                <a:spcPct val="20000"/>
              </a:spcBef>
              <a:buFont typeface="Times" pitchFamily="80" charset="0"/>
              <a:buChar char="•"/>
              <a:defRPr sz="2000">
                <a:solidFill>
                  <a:schemeClr val="tx1"/>
                </a:solidFill>
                <a:latin typeface="Arial" charset="0"/>
              </a:defRPr>
            </a:lvl3pPr>
            <a:lvl4pPr marL="1600200" indent="-228600" defTabSz="457200">
              <a:spcBef>
                <a:spcPct val="20000"/>
              </a:spcBef>
              <a:buFont typeface="Times" pitchFamily="80" charset="0"/>
              <a:buChar char="–"/>
              <a:defRPr>
                <a:solidFill>
                  <a:schemeClr val="tx1"/>
                </a:solidFill>
                <a:latin typeface="Arial" charset="0"/>
              </a:defRPr>
            </a:lvl4pPr>
            <a:lvl5pPr marL="2057400" indent="-228600" defTabSz="457200">
              <a:spcBef>
                <a:spcPct val="20000"/>
              </a:spcBef>
              <a:buFont typeface="Times" pitchFamily="80" charset="0"/>
              <a:buChar char="•"/>
              <a:defRPr sz="1600">
                <a:solidFill>
                  <a:schemeClr val="tx1"/>
                </a:solidFill>
                <a:latin typeface="Arial" charset="0"/>
              </a:defRPr>
            </a:lvl5pPr>
            <a:lvl6pPr marL="25146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6pPr>
            <a:lvl7pPr marL="29718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7pPr>
            <a:lvl8pPr marL="34290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8pPr>
            <a:lvl9pPr marL="38862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9pPr>
          </a:lstStyle>
          <a:p>
            <a:pPr>
              <a:spcBef>
                <a:spcPct val="0"/>
              </a:spcBef>
              <a:buFontTx/>
              <a:buNone/>
            </a:pPr>
            <a:fld id="{CCE029E0-8AC2-488E-9885-DC26FAFCE634}" type="slidenum">
              <a:rPr lang="en-US" altLang="en-US" sz="1000">
                <a:solidFill>
                  <a:srgbClr val="FFFFFF"/>
                </a:solidFill>
                <a:latin typeface="Calibri" pitchFamily="34" charset="0"/>
              </a:rPr>
              <a:pPr>
                <a:spcBef>
                  <a:spcPct val="0"/>
                </a:spcBef>
                <a:buFontTx/>
                <a:buNone/>
              </a:pPr>
              <a:t>31</a:t>
            </a:fld>
            <a:endParaRPr lang="en-US" altLang="en-US" sz="1000">
              <a:solidFill>
                <a:srgbClr val="FFFFFF"/>
              </a:solidFill>
              <a:latin typeface="Calibri" pitchFamily="34" charset="0"/>
            </a:endParaRPr>
          </a:p>
        </p:txBody>
      </p:sp>
    </p:spTree>
    <p:extLst>
      <p:ext uri="{BB962C8B-B14F-4D97-AF65-F5344CB8AC3E}">
        <p14:creationId xmlns:p14="http://schemas.microsoft.com/office/powerpoint/2010/main" val="2445448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165100" y="571501"/>
            <a:ext cx="8877300" cy="571500"/>
          </a:xfrm>
        </p:spPr>
        <p:txBody>
          <a:bodyPr/>
          <a:lstStyle/>
          <a:p>
            <a:pPr algn="l"/>
            <a:r>
              <a:rPr lang="en-US" altLang="en-US" sz="3400" b="1" dirty="0">
                <a:solidFill>
                  <a:srgbClr val="C00000"/>
                </a:solidFill>
              </a:rPr>
              <a:t>New Cost Report – What Now?</a:t>
            </a:r>
          </a:p>
        </p:txBody>
      </p:sp>
      <p:sp>
        <p:nvSpPr>
          <p:cNvPr id="74755" name="Content Placeholder 2"/>
          <p:cNvSpPr>
            <a:spLocks noGrp="1"/>
          </p:cNvSpPr>
          <p:nvPr>
            <p:ph idx="1"/>
          </p:nvPr>
        </p:nvSpPr>
        <p:spPr>
          <a:xfrm>
            <a:off x="304801" y="1308100"/>
            <a:ext cx="8229599" cy="4148139"/>
          </a:xfrm>
        </p:spPr>
        <p:txBody>
          <a:bodyPr/>
          <a:lstStyle/>
          <a:p>
            <a:r>
              <a:rPr lang="en-US" altLang="en-US" sz="3000" dirty="0">
                <a:latin typeface="Calibri" pitchFamily="34" charset="0"/>
              </a:rPr>
              <a:t>Given finalization of the new cost report - health centers will need to develop a process to track and report information that has not been tracked and reported in the past</a:t>
            </a:r>
          </a:p>
          <a:p>
            <a:pPr lvl="1">
              <a:buFont typeface="Arial" panose="020B0604020202020204" pitchFamily="34" charset="0"/>
              <a:buChar char="•"/>
            </a:pPr>
            <a:r>
              <a:rPr lang="en-US" altLang="en-US" sz="3000" dirty="0"/>
              <a:t>Proactive approach will be necessary</a:t>
            </a:r>
          </a:p>
          <a:p>
            <a:pPr lvl="1">
              <a:buFont typeface="Arial" panose="020B0604020202020204" pitchFamily="34" charset="0"/>
              <a:buChar char="•"/>
            </a:pPr>
            <a:r>
              <a:rPr lang="en-US" altLang="en-US" sz="3000" dirty="0"/>
              <a:t>Cost classification will deserve increased health center attention</a:t>
            </a:r>
          </a:p>
        </p:txBody>
      </p:sp>
      <p:sp>
        <p:nvSpPr>
          <p:cNvPr id="74756" name="Slide Number Placeholder 4"/>
          <p:cNvSpPr>
            <a:spLocks noGrp="1"/>
          </p:cNvSpPr>
          <p:nvPr>
            <p:ph type="sldNum" sz="quarter" idx="4294967295"/>
          </p:nvPr>
        </p:nvSpPr>
        <p:spPr bwMode="auto">
          <a:xfrm>
            <a:off x="290513" y="628491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57200">
              <a:spcBef>
                <a:spcPct val="20000"/>
              </a:spcBef>
              <a:buFont typeface="Times" pitchFamily="80" charset="0"/>
              <a:buChar char="•"/>
              <a:defRPr sz="2400">
                <a:solidFill>
                  <a:schemeClr val="tx1"/>
                </a:solidFill>
                <a:latin typeface="Arial" charset="0"/>
              </a:defRPr>
            </a:lvl1pPr>
            <a:lvl2pPr marL="742950" indent="-285750" defTabSz="457200">
              <a:lnSpc>
                <a:spcPct val="120000"/>
              </a:lnSpc>
              <a:spcBef>
                <a:spcPct val="20000"/>
              </a:spcBef>
              <a:buChar char="–"/>
              <a:defRPr sz="2200">
                <a:solidFill>
                  <a:schemeClr val="tx1"/>
                </a:solidFill>
                <a:latin typeface="Arial" charset="0"/>
              </a:defRPr>
            </a:lvl2pPr>
            <a:lvl3pPr marL="1143000" indent="-228600" defTabSz="457200">
              <a:spcBef>
                <a:spcPct val="20000"/>
              </a:spcBef>
              <a:buFont typeface="Times" pitchFamily="80" charset="0"/>
              <a:buChar char="•"/>
              <a:defRPr sz="2000">
                <a:solidFill>
                  <a:schemeClr val="tx1"/>
                </a:solidFill>
                <a:latin typeface="Arial" charset="0"/>
              </a:defRPr>
            </a:lvl3pPr>
            <a:lvl4pPr marL="1600200" indent="-228600" defTabSz="457200">
              <a:spcBef>
                <a:spcPct val="20000"/>
              </a:spcBef>
              <a:buFont typeface="Times" pitchFamily="80" charset="0"/>
              <a:buChar char="–"/>
              <a:defRPr>
                <a:solidFill>
                  <a:schemeClr val="tx1"/>
                </a:solidFill>
                <a:latin typeface="Arial" charset="0"/>
              </a:defRPr>
            </a:lvl4pPr>
            <a:lvl5pPr marL="2057400" indent="-228600" defTabSz="457200">
              <a:spcBef>
                <a:spcPct val="20000"/>
              </a:spcBef>
              <a:buFont typeface="Times" pitchFamily="80" charset="0"/>
              <a:buChar char="•"/>
              <a:defRPr sz="1600">
                <a:solidFill>
                  <a:schemeClr val="tx1"/>
                </a:solidFill>
                <a:latin typeface="Arial" charset="0"/>
              </a:defRPr>
            </a:lvl5pPr>
            <a:lvl6pPr marL="25146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6pPr>
            <a:lvl7pPr marL="29718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7pPr>
            <a:lvl8pPr marL="34290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8pPr>
            <a:lvl9pPr marL="38862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9pPr>
          </a:lstStyle>
          <a:p>
            <a:pPr>
              <a:spcBef>
                <a:spcPct val="0"/>
              </a:spcBef>
              <a:buFontTx/>
              <a:buNone/>
            </a:pPr>
            <a:fld id="{63C04CB2-9C88-4B40-9E0E-D1584F84CDF1}" type="slidenum">
              <a:rPr lang="en-US" altLang="en-US" sz="1000">
                <a:solidFill>
                  <a:srgbClr val="FFFFFF"/>
                </a:solidFill>
                <a:latin typeface="Calibri" pitchFamily="34" charset="0"/>
              </a:rPr>
              <a:pPr>
                <a:spcBef>
                  <a:spcPct val="0"/>
                </a:spcBef>
                <a:buFontTx/>
                <a:buNone/>
              </a:pPr>
              <a:t>32</a:t>
            </a:fld>
            <a:endParaRPr lang="en-US" altLang="en-US" sz="1000">
              <a:solidFill>
                <a:srgbClr val="FFFFFF"/>
              </a:solidFill>
              <a:latin typeface="Calibri" pitchFamily="34" charset="0"/>
            </a:endParaRPr>
          </a:p>
        </p:txBody>
      </p:sp>
    </p:spTree>
    <p:extLst>
      <p:ext uri="{BB962C8B-B14F-4D97-AF65-F5344CB8AC3E}">
        <p14:creationId xmlns:p14="http://schemas.microsoft.com/office/powerpoint/2010/main" val="3197928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457200" y="1862668"/>
            <a:ext cx="8229600" cy="423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SzPct val="100000"/>
              <a:buBlip>
                <a:blip r:embed="rId2"/>
              </a:buBlip>
              <a:defRPr sz="2000">
                <a:solidFill>
                  <a:srgbClr val="333333"/>
                </a:solidFill>
                <a:latin typeface="Calibri" pitchFamily="34" charset="0"/>
              </a:defRPr>
            </a:lvl1pPr>
            <a:lvl2pPr marL="742950" indent="-285750" eaLnBrk="0" hangingPunct="0">
              <a:spcBef>
                <a:spcPct val="20000"/>
              </a:spcBef>
              <a:buSzPct val="100000"/>
              <a:buBlip>
                <a:blip r:embed="rId2"/>
              </a:buBlip>
              <a:defRPr>
                <a:solidFill>
                  <a:srgbClr val="333333"/>
                </a:solidFill>
                <a:latin typeface="Calibri" pitchFamily="34" charset="0"/>
              </a:defRPr>
            </a:lvl2pPr>
            <a:lvl3pPr marL="1143000" indent="-228600" eaLnBrk="0" hangingPunct="0">
              <a:spcBef>
                <a:spcPct val="20000"/>
              </a:spcBef>
              <a:buSzPct val="100000"/>
              <a:buBlip>
                <a:blip r:embed="rId2"/>
              </a:buBlip>
              <a:defRPr sz="1600">
                <a:solidFill>
                  <a:srgbClr val="333333"/>
                </a:solidFill>
                <a:latin typeface="Calibri" pitchFamily="34" charset="0"/>
              </a:defRPr>
            </a:lvl3pPr>
            <a:lvl4pPr marL="1600200" indent="-228600" eaLnBrk="0" hangingPunct="0">
              <a:spcBef>
                <a:spcPct val="20000"/>
              </a:spcBef>
              <a:buSzPct val="100000"/>
              <a:buBlip>
                <a:blip r:embed="rId2"/>
              </a:buBlip>
              <a:defRPr sz="1600">
                <a:solidFill>
                  <a:srgbClr val="333333"/>
                </a:solidFill>
                <a:latin typeface="Calibri" pitchFamily="34" charset="0"/>
              </a:defRPr>
            </a:lvl4pPr>
            <a:lvl5pPr marL="2057400" indent="-228600" eaLnBrk="0" hangingPunct="0">
              <a:spcBef>
                <a:spcPct val="20000"/>
              </a:spcBef>
              <a:buSzPct val="100000"/>
              <a:buBlip>
                <a:blip r:embed="rId2"/>
              </a:buBlip>
              <a:defRPr sz="1600">
                <a:solidFill>
                  <a:srgbClr val="333333"/>
                </a:solidFill>
                <a:latin typeface="Calibri" pitchFamily="34" charset="0"/>
              </a:defRPr>
            </a:lvl5pPr>
            <a:lvl6pPr marL="2514600" indent="-228600" defTabSz="457200" eaLnBrk="0" fontAlgn="base" hangingPunct="0">
              <a:spcBef>
                <a:spcPct val="20000"/>
              </a:spcBef>
              <a:spcAft>
                <a:spcPct val="0"/>
              </a:spcAft>
              <a:buSzPct val="100000"/>
              <a:buBlip>
                <a:blip r:embed="rId2"/>
              </a:buBlip>
              <a:defRPr sz="1600">
                <a:solidFill>
                  <a:srgbClr val="333333"/>
                </a:solidFill>
                <a:latin typeface="Calibri" pitchFamily="34" charset="0"/>
              </a:defRPr>
            </a:lvl6pPr>
            <a:lvl7pPr marL="2971800" indent="-228600" defTabSz="457200" eaLnBrk="0" fontAlgn="base" hangingPunct="0">
              <a:spcBef>
                <a:spcPct val="20000"/>
              </a:spcBef>
              <a:spcAft>
                <a:spcPct val="0"/>
              </a:spcAft>
              <a:buSzPct val="100000"/>
              <a:buBlip>
                <a:blip r:embed="rId2"/>
              </a:buBlip>
              <a:defRPr sz="1600">
                <a:solidFill>
                  <a:srgbClr val="333333"/>
                </a:solidFill>
                <a:latin typeface="Calibri" pitchFamily="34" charset="0"/>
              </a:defRPr>
            </a:lvl7pPr>
            <a:lvl8pPr marL="3429000" indent="-228600" defTabSz="457200" eaLnBrk="0" fontAlgn="base" hangingPunct="0">
              <a:spcBef>
                <a:spcPct val="20000"/>
              </a:spcBef>
              <a:spcAft>
                <a:spcPct val="0"/>
              </a:spcAft>
              <a:buSzPct val="100000"/>
              <a:buBlip>
                <a:blip r:embed="rId2"/>
              </a:buBlip>
              <a:defRPr sz="1600">
                <a:solidFill>
                  <a:srgbClr val="333333"/>
                </a:solidFill>
                <a:latin typeface="Calibri" pitchFamily="34" charset="0"/>
              </a:defRPr>
            </a:lvl8pPr>
            <a:lvl9pPr marL="3886200" indent="-228600" defTabSz="457200" eaLnBrk="0" fontAlgn="base" hangingPunct="0">
              <a:spcBef>
                <a:spcPct val="20000"/>
              </a:spcBef>
              <a:spcAft>
                <a:spcPct val="0"/>
              </a:spcAft>
              <a:buSzPct val="100000"/>
              <a:buBlip>
                <a:blip r:embed="rId2"/>
              </a:buBlip>
              <a:defRPr sz="1600">
                <a:solidFill>
                  <a:srgbClr val="333333"/>
                </a:solidFill>
                <a:latin typeface="Calibri" pitchFamily="34" charset="0"/>
              </a:defRPr>
            </a:lvl9pPr>
          </a:lstStyle>
          <a:p>
            <a:pPr algn="ctr" eaLnBrk="1" hangingPunct="1">
              <a:spcAft>
                <a:spcPct val="20000"/>
              </a:spcAft>
              <a:buClr>
                <a:srgbClr val="A60000"/>
              </a:buClr>
              <a:buSzPct val="105000"/>
              <a:buFont typeface="Wingdings" pitchFamily="2" charset="2"/>
              <a:buNone/>
            </a:pPr>
            <a:r>
              <a:rPr lang="en-US" altLang="en-US" sz="4000" b="1" dirty="0">
                <a:solidFill>
                  <a:srgbClr val="C00000"/>
                </a:solidFill>
                <a:latin typeface="+mj-lt"/>
              </a:rPr>
              <a:t>Medicare FQHC                        Reimbursement Potpourri</a:t>
            </a:r>
          </a:p>
        </p:txBody>
      </p:sp>
    </p:spTree>
    <p:extLst>
      <p:ext uri="{BB962C8B-B14F-4D97-AF65-F5344CB8AC3E}">
        <p14:creationId xmlns:p14="http://schemas.microsoft.com/office/powerpoint/2010/main" val="584949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68300" y="508000"/>
            <a:ext cx="8509000" cy="711200"/>
          </a:xfrm>
        </p:spPr>
        <p:txBody>
          <a:bodyPr/>
          <a:lstStyle/>
          <a:p>
            <a:pPr algn="l" eaLnBrk="1" hangingPunct="1"/>
            <a:r>
              <a:rPr lang="en-US" altLang="en-US" sz="3400" b="1" dirty="0">
                <a:solidFill>
                  <a:srgbClr val="B32317"/>
                </a:solidFill>
              </a:rPr>
              <a:t>Medicare Cost Report Consolidation </a:t>
            </a:r>
          </a:p>
        </p:txBody>
      </p:sp>
      <p:sp>
        <p:nvSpPr>
          <p:cNvPr id="20483" name="Rectangle 3"/>
          <p:cNvSpPr>
            <a:spLocks noGrp="1" noChangeArrowheads="1"/>
          </p:cNvSpPr>
          <p:nvPr>
            <p:ph idx="1"/>
          </p:nvPr>
        </p:nvSpPr>
        <p:spPr>
          <a:xfrm>
            <a:off x="381000" y="1231901"/>
            <a:ext cx="8229600" cy="5321300"/>
          </a:xfrm>
        </p:spPr>
        <p:txBody>
          <a:bodyPr/>
          <a:lstStyle/>
          <a:p>
            <a:pPr marL="228600" lvl="2" indent="-228600"/>
            <a:r>
              <a:rPr lang="en-US" altLang="en-US" dirty="0">
                <a:latin typeface="Calibri" pitchFamily="34" charset="0"/>
                <a:ea typeface="Calibri" pitchFamily="34" charset="0"/>
                <a:cs typeface="Calibri" pitchFamily="34" charset="0"/>
              </a:rPr>
              <a:t>If multiple FQHCs are owned, leased or through any other device controlled by one organization, an election may be made to file a consolidated Medicare FQHC cost report</a:t>
            </a:r>
          </a:p>
          <a:p>
            <a:pPr marL="228600" lvl="2" indent="-228600"/>
            <a:r>
              <a:rPr lang="en-US" altLang="en-US" dirty="0">
                <a:latin typeface="Calibri" pitchFamily="34" charset="0"/>
                <a:ea typeface="Calibri" pitchFamily="34" charset="0"/>
                <a:cs typeface="Calibri" pitchFamily="34" charset="0"/>
              </a:rPr>
              <a:t>The election must be made </a:t>
            </a:r>
            <a:r>
              <a:rPr lang="en-US" altLang="en-US" b="1" i="1" dirty="0">
                <a:latin typeface="Calibri" pitchFamily="34" charset="0"/>
                <a:ea typeface="Calibri" pitchFamily="34" charset="0"/>
                <a:cs typeface="Calibri" pitchFamily="34" charset="0"/>
              </a:rPr>
              <a:t>in advance </a:t>
            </a:r>
            <a:r>
              <a:rPr lang="en-US" altLang="en-US" dirty="0">
                <a:latin typeface="Calibri" pitchFamily="34" charset="0"/>
                <a:ea typeface="Calibri" pitchFamily="34" charset="0"/>
                <a:cs typeface="Calibri" pitchFamily="34" charset="0"/>
              </a:rPr>
              <a:t>of the cost reporting period for which the consolidated cost report is to be used</a:t>
            </a:r>
          </a:p>
          <a:p>
            <a:pPr marL="800100" lvl="3" indent="-342900">
              <a:buFont typeface="Arial" panose="020B0604020202020204" pitchFamily="34" charset="0"/>
              <a:buChar char="•"/>
            </a:pPr>
            <a:r>
              <a:rPr lang="en-US" altLang="en-US" sz="2400" dirty="0">
                <a:latin typeface="Calibri" pitchFamily="34" charset="0"/>
                <a:ea typeface="Calibri" pitchFamily="34" charset="0"/>
                <a:cs typeface="Calibri" pitchFamily="34" charset="0"/>
              </a:rPr>
              <a:t>New organizations with multiple Medicare FQHC               enrolled sites?</a:t>
            </a:r>
          </a:p>
          <a:p>
            <a:pPr marL="342900" lvl="2" indent="-342900">
              <a:buFont typeface="Arial" panose="020B0604020202020204" pitchFamily="34" charset="0"/>
              <a:buChar char="•"/>
            </a:pPr>
            <a:r>
              <a:rPr lang="en-US" altLang="en-US" dirty="0">
                <a:latin typeface="Calibri" pitchFamily="34" charset="0"/>
                <a:ea typeface="Calibri" pitchFamily="34" charset="0"/>
                <a:cs typeface="Calibri" pitchFamily="34" charset="0"/>
              </a:rPr>
              <a:t>Once the consolidation option is elected, reversion to site specific reporting is not permitted without the prior written approval of the Medicare contractor</a:t>
            </a:r>
          </a:p>
          <a:p>
            <a:endParaRPr lang="en-US" altLang="en-US" sz="2400" dirty="0">
              <a:latin typeface="Calibri" pitchFamily="34" charset="0"/>
              <a:ea typeface="Calibri" pitchFamily="34" charset="0"/>
              <a:cs typeface="Calibri" pitchFamily="34" charset="0"/>
            </a:endParaRPr>
          </a:p>
          <a:p>
            <a:pPr eaLnBrk="1" hangingPunct="1"/>
            <a:endParaRPr lang="en-US" altLang="en-US" sz="2400" dirty="0">
              <a:latin typeface="Calibri" pitchFamily="34" charset="0"/>
              <a:ea typeface="Calibri" pitchFamily="34" charset="0"/>
              <a:cs typeface="Calibri" pitchFamily="34" charset="0"/>
            </a:endParaRPr>
          </a:p>
          <a:p>
            <a:pPr eaLnBrk="1" hangingPunct="1"/>
            <a:endParaRPr lang="en-US" altLang="en-US" sz="240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509800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06400" y="660401"/>
            <a:ext cx="15963900" cy="615951"/>
          </a:xfrm>
        </p:spPr>
        <p:txBody>
          <a:bodyPr/>
          <a:lstStyle/>
          <a:p>
            <a:pPr algn="l"/>
            <a:r>
              <a:rPr lang="en-US" altLang="en-US" sz="3400" b="1" dirty="0">
                <a:solidFill>
                  <a:srgbClr val="B32317"/>
                </a:solidFill>
              </a:rPr>
              <a:t>Low Medicare Utilization Cost Report</a:t>
            </a:r>
          </a:p>
        </p:txBody>
      </p:sp>
      <p:sp>
        <p:nvSpPr>
          <p:cNvPr id="171011" name="Rectangle 3"/>
          <p:cNvSpPr>
            <a:spLocks noGrp="1" noChangeArrowheads="1"/>
          </p:cNvSpPr>
          <p:nvPr>
            <p:ph type="body" idx="1"/>
          </p:nvPr>
        </p:nvSpPr>
        <p:spPr>
          <a:xfrm>
            <a:off x="368300" y="1371601"/>
            <a:ext cx="8356600" cy="4716464"/>
          </a:xfrm>
        </p:spPr>
        <p:txBody>
          <a:bodyPr/>
          <a:lstStyle/>
          <a:p>
            <a:r>
              <a:rPr lang="en-US" altLang="en-US" sz="3000" dirty="0"/>
              <a:t>The intermediary/MAC may authorize less than      a full cost report where a provider has had a low utilization of covered services by Medicare beneficiaries in a cost reporting period</a:t>
            </a:r>
          </a:p>
          <a:p>
            <a:r>
              <a:rPr lang="en-US" altLang="en-US" sz="3000" dirty="0"/>
              <a:t>The threshold to file less than a full Medicare               cost report is at the discretion of the intermediary/MAC</a:t>
            </a:r>
          </a:p>
        </p:txBody>
      </p:sp>
    </p:spTree>
    <p:extLst>
      <p:ext uri="{BB962C8B-B14F-4D97-AF65-F5344CB8AC3E}">
        <p14:creationId xmlns:p14="http://schemas.microsoft.com/office/powerpoint/2010/main" val="1288487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57200" y="558800"/>
            <a:ext cx="8305800" cy="609601"/>
          </a:xfrm>
        </p:spPr>
        <p:txBody>
          <a:bodyPr/>
          <a:lstStyle/>
          <a:p>
            <a:pPr algn="l"/>
            <a:r>
              <a:rPr lang="en-US" altLang="en-US" sz="3400" b="1" dirty="0">
                <a:solidFill>
                  <a:srgbClr val="B32317"/>
                </a:solidFill>
              </a:rPr>
              <a:t>Medicare Credit Balance Report</a:t>
            </a:r>
          </a:p>
        </p:txBody>
      </p:sp>
      <p:sp>
        <p:nvSpPr>
          <p:cNvPr id="172035" name="Rectangle 3"/>
          <p:cNvSpPr>
            <a:spLocks noGrp="1" noChangeArrowheads="1"/>
          </p:cNvSpPr>
          <p:nvPr>
            <p:ph type="body" idx="1"/>
          </p:nvPr>
        </p:nvSpPr>
        <p:spPr>
          <a:xfrm>
            <a:off x="457200" y="1308100"/>
            <a:ext cx="8382000" cy="5111751"/>
          </a:xfrm>
        </p:spPr>
        <p:txBody>
          <a:bodyPr/>
          <a:lstStyle/>
          <a:p>
            <a:r>
              <a:rPr lang="en-US" altLang="en-US" sz="2400" dirty="0"/>
              <a:t>FQHCs are required to file a Medicare credit balance report (CMS Form 838) on a quarterly basis (calendar year quarters)     – even if no credit balances exist</a:t>
            </a:r>
          </a:p>
          <a:p>
            <a:r>
              <a:rPr lang="en-US" altLang="en-US" sz="2400" dirty="0"/>
              <a:t>Submission of the report must be made within 30 days following the end of the calendar quarter (January 30</a:t>
            </a:r>
            <a:r>
              <a:rPr lang="en-US" altLang="en-US" sz="2400" baseline="30000" dirty="0"/>
              <a:t>th</a:t>
            </a:r>
            <a:r>
              <a:rPr lang="en-US" altLang="en-US" sz="2400" dirty="0"/>
              <a:t>, April 30</a:t>
            </a:r>
            <a:r>
              <a:rPr lang="en-US" altLang="en-US" sz="2400" baseline="30000" dirty="0"/>
              <a:t>th</a:t>
            </a:r>
            <a:r>
              <a:rPr lang="en-US" altLang="en-US" sz="2400" dirty="0"/>
              <a:t>, July 30</a:t>
            </a:r>
            <a:r>
              <a:rPr lang="en-US" altLang="en-US" sz="2400" baseline="30000" dirty="0"/>
              <a:t>th</a:t>
            </a:r>
            <a:r>
              <a:rPr lang="en-US" altLang="en-US" sz="2400" dirty="0"/>
              <a:t>  &amp; October 30</a:t>
            </a:r>
            <a:r>
              <a:rPr lang="en-US" altLang="en-US" sz="2400" baseline="30000" dirty="0"/>
              <a:t>th</a:t>
            </a:r>
            <a:r>
              <a:rPr lang="en-US" altLang="en-US" sz="2400" dirty="0"/>
              <a:t>)</a:t>
            </a:r>
          </a:p>
          <a:p>
            <a:r>
              <a:rPr lang="en-US" altLang="en-US" sz="2400" dirty="0"/>
              <a:t>Failure to submit will result in a 100% suspension of Medicare payments</a:t>
            </a:r>
          </a:p>
          <a:p>
            <a:r>
              <a:rPr lang="en-US" altLang="en-US" sz="2400" dirty="0"/>
              <a:t>Establish a tickler list and make sure this report is timely filed </a:t>
            </a:r>
          </a:p>
        </p:txBody>
      </p:sp>
    </p:spTree>
    <p:extLst>
      <p:ext uri="{BB962C8B-B14F-4D97-AF65-F5344CB8AC3E}">
        <p14:creationId xmlns:p14="http://schemas.microsoft.com/office/powerpoint/2010/main" val="4105639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290515" y="596901"/>
            <a:ext cx="8383587" cy="628651"/>
          </a:xfrm>
        </p:spPr>
        <p:txBody>
          <a:bodyPr/>
          <a:lstStyle/>
          <a:p>
            <a:pPr algn="l"/>
            <a:r>
              <a:rPr lang="en-US" altLang="en-US" sz="3400" b="1" dirty="0">
                <a:solidFill>
                  <a:srgbClr val="B32317"/>
                </a:solidFill>
              </a:rPr>
              <a:t>BPHC Scope of Project Considerations</a:t>
            </a:r>
          </a:p>
        </p:txBody>
      </p:sp>
      <p:sp>
        <p:nvSpPr>
          <p:cNvPr id="173059" name="Rectangle 3"/>
          <p:cNvSpPr>
            <a:spLocks noGrp="1" noChangeArrowheads="1"/>
          </p:cNvSpPr>
          <p:nvPr>
            <p:ph type="body" idx="1"/>
          </p:nvPr>
        </p:nvSpPr>
        <p:spPr>
          <a:xfrm>
            <a:off x="304800" y="1295400"/>
            <a:ext cx="8267700" cy="5016501"/>
          </a:xfrm>
        </p:spPr>
        <p:txBody>
          <a:bodyPr/>
          <a:lstStyle/>
          <a:p>
            <a:pPr>
              <a:lnSpc>
                <a:spcPct val="90000"/>
              </a:lnSpc>
            </a:pPr>
            <a:r>
              <a:rPr lang="en-US" altLang="en-US" sz="2400" dirty="0"/>
              <a:t>Important to remember that the FQHC reimbursement benefit is applicable to a health center location that is part of the BPHC approved scope of project and that is certified to participate in the Medicare program as a FQHC </a:t>
            </a:r>
          </a:p>
          <a:p>
            <a:pPr>
              <a:lnSpc>
                <a:spcPct val="90000"/>
              </a:lnSpc>
            </a:pPr>
            <a:r>
              <a:rPr lang="en-US" altLang="en-US" sz="2400" dirty="0"/>
              <a:t>When considering site modifications (additions, moves, etc.), it is important to deal with the BPHC change in scope of project matters proactively</a:t>
            </a:r>
          </a:p>
          <a:p>
            <a:pPr>
              <a:lnSpc>
                <a:spcPct val="90000"/>
              </a:lnSpc>
            </a:pPr>
            <a:r>
              <a:rPr lang="en-US" altLang="en-US" sz="2400" dirty="0"/>
              <a:t>Failure to navigate this process correctly can have significant negative financial consequences for a health center organization</a:t>
            </a:r>
          </a:p>
          <a:p>
            <a:pPr>
              <a:lnSpc>
                <a:spcPct val="90000"/>
              </a:lnSpc>
            </a:pPr>
            <a:endParaRPr lang="en-US" altLang="en-US" sz="2400" dirty="0"/>
          </a:p>
        </p:txBody>
      </p:sp>
    </p:spTree>
    <p:extLst>
      <p:ext uri="{BB962C8B-B14F-4D97-AF65-F5344CB8AC3E}">
        <p14:creationId xmlns:p14="http://schemas.microsoft.com/office/powerpoint/2010/main" val="3565459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457200" y="1625600"/>
            <a:ext cx="8229600"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SzPct val="100000"/>
              <a:buBlip>
                <a:blip r:embed="rId2"/>
              </a:buBlip>
              <a:defRPr sz="2000">
                <a:solidFill>
                  <a:srgbClr val="333333"/>
                </a:solidFill>
                <a:latin typeface="Calibri" pitchFamily="34" charset="0"/>
              </a:defRPr>
            </a:lvl1pPr>
            <a:lvl2pPr marL="742950" indent="-285750" eaLnBrk="0" hangingPunct="0">
              <a:spcBef>
                <a:spcPct val="20000"/>
              </a:spcBef>
              <a:buSzPct val="100000"/>
              <a:buBlip>
                <a:blip r:embed="rId2"/>
              </a:buBlip>
              <a:defRPr>
                <a:solidFill>
                  <a:srgbClr val="333333"/>
                </a:solidFill>
                <a:latin typeface="Calibri" pitchFamily="34" charset="0"/>
              </a:defRPr>
            </a:lvl2pPr>
            <a:lvl3pPr marL="1143000" indent="-228600" eaLnBrk="0" hangingPunct="0">
              <a:spcBef>
                <a:spcPct val="20000"/>
              </a:spcBef>
              <a:buSzPct val="100000"/>
              <a:buBlip>
                <a:blip r:embed="rId2"/>
              </a:buBlip>
              <a:defRPr sz="1600">
                <a:solidFill>
                  <a:srgbClr val="333333"/>
                </a:solidFill>
                <a:latin typeface="Calibri" pitchFamily="34" charset="0"/>
              </a:defRPr>
            </a:lvl3pPr>
            <a:lvl4pPr marL="1600200" indent="-228600" eaLnBrk="0" hangingPunct="0">
              <a:spcBef>
                <a:spcPct val="20000"/>
              </a:spcBef>
              <a:buSzPct val="100000"/>
              <a:buBlip>
                <a:blip r:embed="rId2"/>
              </a:buBlip>
              <a:defRPr sz="1600">
                <a:solidFill>
                  <a:srgbClr val="333333"/>
                </a:solidFill>
                <a:latin typeface="Calibri" pitchFamily="34" charset="0"/>
              </a:defRPr>
            </a:lvl4pPr>
            <a:lvl5pPr marL="2057400" indent="-228600" eaLnBrk="0" hangingPunct="0">
              <a:spcBef>
                <a:spcPct val="20000"/>
              </a:spcBef>
              <a:buSzPct val="100000"/>
              <a:buBlip>
                <a:blip r:embed="rId2"/>
              </a:buBlip>
              <a:defRPr sz="1600">
                <a:solidFill>
                  <a:srgbClr val="333333"/>
                </a:solidFill>
                <a:latin typeface="Calibri" pitchFamily="34" charset="0"/>
              </a:defRPr>
            </a:lvl5pPr>
            <a:lvl6pPr marL="2514600" indent="-228600" defTabSz="457200" eaLnBrk="0" fontAlgn="base" hangingPunct="0">
              <a:spcBef>
                <a:spcPct val="20000"/>
              </a:spcBef>
              <a:spcAft>
                <a:spcPct val="0"/>
              </a:spcAft>
              <a:buSzPct val="100000"/>
              <a:buBlip>
                <a:blip r:embed="rId2"/>
              </a:buBlip>
              <a:defRPr sz="1600">
                <a:solidFill>
                  <a:srgbClr val="333333"/>
                </a:solidFill>
                <a:latin typeface="Calibri" pitchFamily="34" charset="0"/>
              </a:defRPr>
            </a:lvl6pPr>
            <a:lvl7pPr marL="2971800" indent="-228600" defTabSz="457200" eaLnBrk="0" fontAlgn="base" hangingPunct="0">
              <a:spcBef>
                <a:spcPct val="20000"/>
              </a:spcBef>
              <a:spcAft>
                <a:spcPct val="0"/>
              </a:spcAft>
              <a:buSzPct val="100000"/>
              <a:buBlip>
                <a:blip r:embed="rId2"/>
              </a:buBlip>
              <a:defRPr sz="1600">
                <a:solidFill>
                  <a:srgbClr val="333333"/>
                </a:solidFill>
                <a:latin typeface="Calibri" pitchFamily="34" charset="0"/>
              </a:defRPr>
            </a:lvl7pPr>
            <a:lvl8pPr marL="3429000" indent="-228600" defTabSz="457200" eaLnBrk="0" fontAlgn="base" hangingPunct="0">
              <a:spcBef>
                <a:spcPct val="20000"/>
              </a:spcBef>
              <a:spcAft>
                <a:spcPct val="0"/>
              </a:spcAft>
              <a:buSzPct val="100000"/>
              <a:buBlip>
                <a:blip r:embed="rId2"/>
              </a:buBlip>
              <a:defRPr sz="1600">
                <a:solidFill>
                  <a:srgbClr val="333333"/>
                </a:solidFill>
                <a:latin typeface="Calibri" pitchFamily="34" charset="0"/>
              </a:defRPr>
            </a:lvl8pPr>
            <a:lvl9pPr marL="3886200" indent="-228600" defTabSz="457200" eaLnBrk="0" fontAlgn="base" hangingPunct="0">
              <a:spcBef>
                <a:spcPct val="20000"/>
              </a:spcBef>
              <a:spcAft>
                <a:spcPct val="0"/>
              </a:spcAft>
              <a:buSzPct val="100000"/>
              <a:buBlip>
                <a:blip r:embed="rId2"/>
              </a:buBlip>
              <a:defRPr sz="1600">
                <a:solidFill>
                  <a:srgbClr val="333333"/>
                </a:solidFill>
                <a:latin typeface="Calibri" pitchFamily="34" charset="0"/>
              </a:defRPr>
            </a:lvl9pPr>
          </a:lstStyle>
          <a:p>
            <a:pPr algn="ctr" eaLnBrk="1" hangingPunct="1">
              <a:spcAft>
                <a:spcPct val="20000"/>
              </a:spcAft>
              <a:buClr>
                <a:srgbClr val="A60000"/>
              </a:buClr>
              <a:buSzPct val="105000"/>
              <a:buFont typeface="Wingdings" pitchFamily="2" charset="2"/>
              <a:buNone/>
            </a:pPr>
            <a:r>
              <a:rPr lang="en-US" altLang="en-US" sz="4800" b="1" dirty="0">
                <a:solidFill>
                  <a:srgbClr val="C00000"/>
                </a:solidFill>
              </a:rPr>
              <a:t>Medicare Reasonable Cost Principles – Reminders for Consideration</a:t>
            </a:r>
            <a:endParaRPr lang="en-US" altLang="en-US" sz="4800" b="1" dirty="0">
              <a:solidFill>
                <a:srgbClr val="C00000"/>
              </a:solidFill>
              <a:latin typeface="+mj-lt"/>
            </a:endParaRPr>
          </a:p>
        </p:txBody>
      </p:sp>
    </p:spTree>
    <p:extLst>
      <p:ext uri="{BB962C8B-B14F-4D97-AF65-F5344CB8AC3E}">
        <p14:creationId xmlns:p14="http://schemas.microsoft.com/office/powerpoint/2010/main" val="4106980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644525"/>
            <a:ext cx="8229600" cy="615950"/>
          </a:xfrm>
        </p:spPr>
        <p:txBody>
          <a:bodyPr/>
          <a:lstStyle/>
          <a:p>
            <a:pPr algn="l" eaLnBrk="1" hangingPunct="1"/>
            <a:r>
              <a:rPr lang="en-US" altLang="en-US" b="1" dirty="0">
                <a:solidFill>
                  <a:srgbClr val="C00000"/>
                </a:solidFill>
              </a:rPr>
              <a:t>Reimbursement Principles</a:t>
            </a:r>
          </a:p>
        </p:txBody>
      </p:sp>
      <p:sp>
        <p:nvSpPr>
          <p:cNvPr id="27651" name="Rectangle 3"/>
          <p:cNvSpPr>
            <a:spLocks noGrp="1" noChangeArrowheads="1"/>
          </p:cNvSpPr>
          <p:nvPr>
            <p:ph type="body" idx="1"/>
          </p:nvPr>
        </p:nvSpPr>
        <p:spPr>
          <a:xfrm>
            <a:off x="419100" y="1485900"/>
            <a:ext cx="8280400" cy="4660900"/>
          </a:xfrm>
        </p:spPr>
        <p:txBody>
          <a:bodyPr/>
          <a:lstStyle/>
          <a:p>
            <a:pPr eaLnBrk="1" hangingPunct="1">
              <a:lnSpc>
                <a:spcPct val="90000"/>
              </a:lnSpc>
            </a:pPr>
            <a:r>
              <a:rPr lang="en-US" altLang="en-US" dirty="0"/>
              <a:t>Application of Medicare Reasonable Cost Principles</a:t>
            </a:r>
          </a:p>
          <a:p>
            <a:pPr lvl="1" eaLnBrk="1" hangingPunct="1">
              <a:lnSpc>
                <a:spcPct val="90000"/>
              </a:lnSpc>
              <a:buFont typeface="Arial" panose="020B0604020202020204" pitchFamily="34" charset="0"/>
              <a:buChar char="•"/>
            </a:pPr>
            <a:r>
              <a:rPr lang="en-US" altLang="en-US" sz="3200" dirty="0"/>
              <a:t>Documented in 42 CFR part 413</a:t>
            </a:r>
          </a:p>
          <a:p>
            <a:pPr lvl="1" eaLnBrk="1" hangingPunct="1">
              <a:lnSpc>
                <a:spcPct val="90000"/>
              </a:lnSpc>
              <a:buFont typeface="Arial" panose="020B0604020202020204" pitchFamily="34" charset="0"/>
              <a:buChar char="•"/>
            </a:pPr>
            <a:r>
              <a:rPr lang="en-US" altLang="en-US" sz="3200" dirty="0"/>
              <a:t>Underlying principle</a:t>
            </a:r>
          </a:p>
          <a:p>
            <a:pPr lvl="2" eaLnBrk="1" hangingPunct="1">
              <a:lnSpc>
                <a:spcPct val="90000"/>
              </a:lnSpc>
            </a:pPr>
            <a:r>
              <a:rPr lang="en-US" altLang="en-US" sz="3200" dirty="0"/>
              <a:t>Reasonable costs are those costs that     are necessary and related to the care       of covered beneficiaries</a:t>
            </a:r>
          </a:p>
        </p:txBody>
      </p:sp>
    </p:spTree>
    <p:extLst>
      <p:ext uri="{BB962C8B-B14F-4D97-AF65-F5344CB8AC3E}">
        <p14:creationId xmlns:p14="http://schemas.microsoft.com/office/powerpoint/2010/main" val="39344225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30200" y="596899"/>
            <a:ext cx="8585200" cy="939801"/>
          </a:xfrm>
        </p:spPr>
        <p:txBody>
          <a:bodyPr/>
          <a:lstStyle/>
          <a:p>
            <a:pPr algn="l" eaLnBrk="1" hangingPunct="1"/>
            <a:r>
              <a:rPr lang="en-US" altLang="en-US" sz="4000" b="1" dirty="0">
                <a:solidFill>
                  <a:srgbClr val="B32317"/>
                </a:solidFill>
              </a:rPr>
              <a:t>Presentation Prelude</a:t>
            </a:r>
          </a:p>
        </p:txBody>
      </p:sp>
      <p:sp>
        <p:nvSpPr>
          <p:cNvPr id="26627" name="Rectangle 3"/>
          <p:cNvSpPr>
            <a:spLocks noGrp="1" noChangeArrowheads="1"/>
          </p:cNvSpPr>
          <p:nvPr>
            <p:ph idx="1"/>
          </p:nvPr>
        </p:nvSpPr>
        <p:spPr>
          <a:xfrm>
            <a:off x="228600" y="1396999"/>
            <a:ext cx="8636000" cy="4872039"/>
          </a:xfrm>
        </p:spPr>
        <p:txBody>
          <a:bodyPr/>
          <a:lstStyle/>
          <a:p>
            <a:pPr eaLnBrk="1" hangingPunct="1">
              <a:spcBef>
                <a:spcPts val="675"/>
              </a:spcBef>
            </a:pPr>
            <a:r>
              <a:rPr lang="en-US" altLang="en-US" dirty="0">
                <a:latin typeface="Calibri" pitchFamily="34" charset="0"/>
              </a:rPr>
              <a:t>Based on the 2015 &amp; 2014 UDS Data                                (Table 9D – Patient Related Revenue)</a:t>
            </a:r>
          </a:p>
          <a:p>
            <a:pPr lvl="1" eaLnBrk="1" hangingPunct="1">
              <a:lnSpc>
                <a:spcPct val="100000"/>
              </a:lnSpc>
              <a:spcBef>
                <a:spcPts val="675"/>
              </a:spcBef>
              <a:buFont typeface="Arial" panose="020B0604020202020204" pitchFamily="34" charset="0"/>
              <a:buChar char="•"/>
            </a:pPr>
            <a:r>
              <a:rPr lang="en-US" altLang="en-US" sz="3200" dirty="0">
                <a:latin typeface="Calibri" pitchFamily="34" charset="0"/>
              </a:rPr>
              <a:t>2015 – 10.1% of aggregate health center revenue (8.4% - traditional Medicare + </a:t>
            </a:r>
            <a:r>
              <a:rPr lang="en-US" altLang="en-US" sz="3200" b="1" dirty="0">
                <a:latin typeface="Calibri" pitchFamily="34" charset="0"/>
              </a:rPr>
              <a:t>1.7% Medicare managed care</a:t>
            </a:r>
            <a:r>
              <a:rPr lang="en-US" altLang="en-US" sz="3200" dirty="0">
                <a:latin typeface="Calibri" pitchFamily="34" charset="0"/>
              </a:rPr>
              <a:t>)</a:t>
            </a:r>
          </a:p>
          <a:p>
            <a:pPr lvl="1" eaLnBrk="1" hangingPunct="1">
              <a:lnSpc>
                <a:spcPct val="100000"/>
              </a:lnSpc>
              <a:spcBef>
                <a:spcPts val="675"/>
              </a:spcBef>
              <a:buFont typeface="Arial" panose="020B0604020202020204" pitchFamily="34" charset="0"/>
              <a:buChar char="•"/>
            </a:pPr>
            <a:r>
              <a:rPr lang="en-US" altLang="en-US" sz="3200" dirty="0">
                <a:latin typeface="Calibri" pitchFamily="34" charset="0"/>
              </a:rPr>
              <a:t>2014 – 9.6% of aggregate health center revenue (8.1% - traditional Medicare + </a:t>
            </a:r>
            <a:r>
              <a:rPr lang="en-US" altLang="en-US" sz="3200" b="1" dirty="0">
                <a:latin typeface="Calibri" pitchFamily="34" charset="0"/>
              </a:rPr>
              <a:t>1.5 % Medicare managed care</a:t>
            </a:r>
            <a:r>
              <a:rPr lang="en-US" altLang="en-US" sz="3200" dirty="0">
                <a:latin typeface="Calibri" pitchFamily="34" charset="0"/>
              </a:rPr>
              <a:t>)</a:t>
            </a:r>
          </a:p>
        </p:txBody>
      </p:sp>
    </p:spTree>
    <p:extLst>
      <p:ext uri="{BB962C8B-B14F-4D97-AF65-F5344CB8AC3E}">
        <p14:creationId xmlns:p14="http://schemas.microsoft.com/office/powerpoint/2010/main" val="3059262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90513" y="609599"/>
            <a:ext cx="8408987" cy="615951"/>
          </a:xfrm>
        </p:spPr>
        <p:txBody>
          <a:bodyPr/>
          <a:lstStyle/>
          <a:p>
            <a:pPr algn="l" eaLnBrk="1" hangingPunct="1"/>
            <a:r>
              <a:rPr lang="en-US" altLang="en-US" sz="3000" b="1" dirty="0">
                <a:solidFill>
                  <a:srgbClr val="C00000"/>
                </a:solidFill>
              </a:rPr>
              <a:t>Application of Medicare Reasonable Cost Principles</a:t>
            </a:r>
          </a:p>
        </p:txBody>
      </p:sp>
      <p:sp>
        <p:nvSpPr>
          <p:cNvPr id="28675" name="Rectangle 3"/>
          <p:cNvSpPr>
            <a:spLocks noGrp="1" noChangeArrowheads="1"/>
          </p:cNvSpPr>
          <p:nvPr>
            <p:ph type="body" idx="1"/>
          </p:nvPr>
        </p:nvSpPr>
        <p:spPr/>
        <p:txBody>
          <a:bodyPr/>
          <a:lstStyle/>
          <a:p>
            <a:pPr eaLnBrk="1" hangingPunct="1"/>
            <a:r>
              <a:rPr lang="en-US" altLang="en-US" sz="2800" dirty="0"/>
              <a:t>Medicare Provider Reimbursement Manual (CMS publication 15)</a:t>
            </a:r>
          </a:p>
          <a:p>
            <a:pPr lvl="1" eaLnBrk="1" hangingPunct="1">
              <a:buFont typeface="Arial" panose="020B0604020202020204" pitchFamily="34" charset="0"/>
              <a:buChar char="•"/>
            </a:pPr>
            <a:r>
              <a:rPr lang="en-US" altLang="en-US" dirty="0"/>
              <a:t>Provides guidelines &amp; policies to implement Medicare regulations which set forth principles     for determining the reasonable cost of provider services</a:t>
            </a:r>
          </a:p>
          <a:p>
            <a:pPr lvl="1" eaLnBrk="1" hangingPunct="1">
              <a:buFont typeface="Arial" panose="020B0604020202020204" pitchFamily="34" charset="0"/>
              <a:buChar char="•"/>
            </a:pPr>
            <a:r>
              <a:rPr lang="en-US" altLang="en-US" dirty="0"/>
              <a:t>Includes application of the prudent buyer principle as a means to investigate situations where costs seem excessive</a:t>
            </a:r>
          </a:p>
        </p:txBody>
      </p:sp>
    </p:spTree>
    <p:extLst>
      <p:ext uri="{BB962C8B-B14F-4D97-AF65-F5344CB8AC3E}">
        <p14:creationId xmlns:p14="http://schemas.microsoft.com/office/powerpoint/2010/main" val="137091587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title"/>
          </p:nvPr>
        </p:nvSpPr>
        <p:spPr>
          <a:xfrm>
            <a:off x="290513" y="622301"/>
            <a:ext cx="8447087" cy="603250"/>
          </a:xfrm>
        </p:spPr>
        <p:txBody>
          <a:bodyPr/>
          <a:lstStyle/>
          <a:p>
            <a:pPr algn="l" eaLnBrk="1" hangingPunct="1"/>
            <a:r>
              <a:rPr lang="en-US" altLang="en-US" sz="3000" b="1" dirty="0">
                <a:solidFill>
                  <a:srgbClr val="B32317"/>
                </a:solidFill>
              </a:rPr>
              <a:t>Application of Medicare Reasonable Cost Principles</a:t>
            </a:r>
          </a:p>
        </p:txBody>
      </p:sp>
      <p:sp>
        <p:nvSpPr>
          <p:cNvPr id="29699" name="Rectangle 4"/>
          <p:cNvSpPr>
            <a:spLocks noGrp="1" noChangeArrowheads="1"/>
          </p:cNvSpPr>
          <p:nvPr>
            <p:ph type="body" idx="1"/>
          </p:nvPr>
        </p:nvSpPr>
        <p:spPr>
          <a:xfrm>
            <a:off x="342900" y="1346200"/>
            <a:ext cx="8204200" cy="4799013"/>
          </a:xfrm>
        </p:spPr>
        <p:txBody>
          <a:bodyPr/>
          <a:lstStyle/>
          <a:p>
            <a:pPr eaLnBrk="1" hangingPunct="1"/>
            <a:r>
              <a:rPr lang="en-US" altLang="en-US" sz="2800" dirty="0"/>
              <a:t>Prudent buyer principle</a:t>
            </a:r>
          </a:p>
          <a:p>
            <a:pPr lvl="1" eaLnBrk="1" hangingPunct="1">
              <a:buFont typeface="Arial" panose="020B0604020202020204" pitchFamily="34" charset="0"/>
              <a:buChar char="•"/>
            </a:pPr>
            <a:r>
              <a:rPr lang="en-US" altLang="en-US" dirty="0"/>
              <a:t>A prudent &amp; cost conscious buyer seeks to minimize cost</a:t>
            </a:r>
          </a:p>
          <a:p>
            <a:pPr lvl="1" eaLnBrk="1" hangingPunct="1">
              <a:buFont typeface="Arial" panose="020B0604020202020204" pitchFamily="34" charset="0"/>
              <a:buChar char="•"/>
            </a:pPr>
            <a:r>
              <a:rPr lang="en-US" altLang="en-US" dirty="0"/>
              <a:t>Amounts paid for costs incurred must be commercially reasonable</a:t>
            </a:r>
          </a:p>
          <a:p>
            <a:pPr lvl="1" eaLnBrk="1" hangingPunct="1">
              <a:buFont typeface="Arial" panose="020B0604020202020204" pitchFamily="34" charset="0"/>
              <a:buChar char="•"/>
            </a:pPr>
            <a:r>
              <a:rPr lang="en-US" altLang="en-US" dirty="0"/>
              <a:t>Provides intermediary discretion to exclude potentially excess cost (documentation is the key)</a:t>
            </a:r>
          </a:p>
        </p:txBody>
      </p:sp>
    </p:spTree>
    <p:extLst>
      <p:ext uri="{BB962C8B-B14F-4D97-AF65-F5344CB8AC3E}">
        <p14:creationId xmlns:p14="http://schemas.microsoft.com/office/powerpoint/2010/main" val="1614755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368300" y="558800"/>
            <a:ext cx="8559800" cy="66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4000" b="1">
                <a:solidFill>
                  <a:srgbClr val="B32317"/>
                </a:solidFill>
              </a:rPr>
              <a:t>Medicare Bad Debts </a:t>
            </a:r>
          </a:p>
        </p:txBody>
      </p:sp>
      <p:sp>
        <p:nvSpPr>
          <p:cNvPr id="20483" name="Rectangle 3"/>
          <p:cNvSpPr>
            <a:spLocks noGrp="1" noChangeArrowheads="1"/>
          </p:cNvSpPr>
          <p:nvPr>
            <p:ph idx="1"/>
          </p:nvPr>
        </p:nvSpPr>
        <p:spPr>
          <a:xfrm>
            <a:off x="381000" y="1308100"/>
            <a:ext cx="8293100" cy="5245100"/>
          </a:xfrm>
        </p:spPr>
        <p:txBody>
          <a:bodyPr/>
          <a:lstStyle/>
          <a:p>
            <a:pPr marL="228600" lvl="2">
              <a:defRPr/>
            </a:pPr>
            <a:r>
              <a:rPr lang="en-US" altLang="en-US" sz="2700" dirty="0">
                <a:ea typeface="Calibri" pitchFamily="34" charset="0"/>
                <a:cs typeface="Calibri" pitchFamily="34" charset="0"/>
              </a:rPr>
              <a:t>Reimbursable (“allowable”) Medicare bad debts must meet four basic criteria</a:t>
            </a:r>
          </a:p>
          <a:p>
            <a:pPr marL="1028700" lvl="3" indent="-457200">
              <a:buFont typeface="Arial" panose="020B0604020202020204" pitchFamily="34" charset="0"/>
              <a:buChar char="•"/>
              <a:defRPr/>
            </a:pPr>
            <a:r>
              <a:rPr lang="en-US" altLang="en-US" sz="2700" dirty="0">
                <a:ea typeface="Calibri" pitchFamily="34" charset="0"/>
                <a:cs typeface="Calibri" pitchFamily="34" charset="0"/>
              </a:rPr>
              <a:t>Must be related to </a:t>
            </a:r>
            <a:r>
              <a:rPr lang="en-US" altLang="en-US" sz="2700" i="1" dirty="0">
                <a:ea typeface="Calibri" pitchFamily="34" charset="0"/>
                <a:cs typeface="Calibri" pitchFamily="34" charset="0"/>
              </a:rPr>
              <a:t>covered services </a:t>
            </a:r>
            <a:r>
              <a:rPr lang="en-US" altLang="en-US" sz="2700" dirty="0">
                <a:ea typeface="Calibri" pitchFamily="34" charset="0"/>
                <a:cs typeface="Calibri" pitchFamily="34" charset="0"/>
              </a:rPr>
              <a:t>and derived from coinsurance amounts</a:t>
            </a:r>
          </a:p>
          <a:p>
            <a:pPr marL="1028700" lvl="3" indent="-457200">
              <a:buFont typeface="Arial" panose="020B0604020202020204" pitchFamily="34" charset="0"/>
              <a:buChar char="•"/>
              <a:defRPr/>
            </a:pPr>
            <a:r>
              <a:rPr lang="en-US" altLang="en-US" sz="2700" dirty="0">
                <a:ea typeface="Calibri" pitchFamily="34" charset="0"/>
                <a:cs typeface="Calibri" pitchFamily="34" charset="0"/>
              </a:rPr>
              <a:t>Reasonable collection effort must be made by the FQHC</a:t>
            </a:r>
          </a:p>
          <a:p>
            <a:pPr marL="1028700" lvl="3" indent="-457200">
              <a:buFont typeface="Arial" panose="020B0604020202020204" pitchFamily="34" charset="0"/>
              <a:buChar char="•"/>
              <a:defRPr/>
            </a:pPr>
            <a:r>
              <a:rPr lang="en-US" altLang="en-US" sz="2700" dirty="0">
                <a:ea typeface="Calibri" pitchFamily="34" charset="0"/>
                <a:cs typeface="Calibri" pitchFamily="34" charset="0"/>
              </a:rPr>
              <a:t>The debt was actually uncollectible when claimed as worthless</a:t>
            </a:r>
          </a:p>
          <a:p>
            <a:pPr marL="1028700" lvl="3" indent="-457200">
              <a:buFont typeface="Arial" panose="020B0604020202020204" pitchFamily="34" charset="0"/>
              <a:buChar char="•"/>
              <a:defRPr/>
            </a:pPr>
            <a:r>
              <a:rPr lang="en-US" altLang="en-US" sz="2700" dirty="0">
                <a:ea typeface="Calibri" pitchFamily="34" charset="0"/>
                <a:cs typeface="Calibri" pitchFamily="34" charset="0"/>
              </a:rPr>
              <a:t>Sound business judgment established that there was no likelihood of recovery at any time in the future</a:t>
            </a:r>
          </a:p>
          <a:p>
            <a:pPr marL="800100" lvl="3">
              <a:defRPr/>
            </a:pPr>
            <a:endParaRPr lang="en-US" altLang="en-US" sz="2700" dirty="0">
              <a:ea typeface="Calibri" pitchFamily="34" charset="0"/>
              <a:cs typeface="Calibri" pitchFamily="34" charset="0"/>
            </a:endParaRPr>
          </a:p>
          <a:p>
            <a:pPr>
              <a:defRPr/>
            </a:pPr>
            <a:endParaRPr lang="en-US" altLang="en-US" sz="2700" dirty="0">
              <a:ea typeface="Calibri" pitchFamily="34" charset="0"/>
              <a:cs typeface="Calibri" pitchFamily="34" charset="0"/>
            </a:endParaRPr>
          </a:p>
          <a:p>
            <a:pPr eaLnBrk="1" hangingPunct="1">
              <a:defRPr/>
            </a:pPr>
            <a:endParaRPr lang="en-US" altLang="en-US" sz="2700" dirty="0">
              <a:ea typeface="Calibri" pitchFamily="34" charset="0"/>
              <a:cs typeface="Calibri" pitchFamily="34" charset="0"/>
            </a:endParaRPr>
          </a:p>
          <a:p>
            <a:pPr eaLnBrk="1" hangingPunct="1">
              <a:defRPr/>
            </a:pPr>
            <a:endParaRPr lang="en-US" altLang="en-US" sz="2700" dirty="0">
              <a:ea typeface="Calibri" pitchFamily="34" charset="0"/>
              <a:cs typeface="Calibri" pitchFamily="34" charset="0"/>
            </a:endParaRPr>
          </a:p>
        </p:txBody>
      </p:sp>
    </p:spTree>
    <p:extLst>
      <p:ext uri="{BB962C8B-B14F-4D97-AF65-F5344CB8AC3E}">
        <p14:creationId xmlns:p14="http://schemas.microsoft.com/office/powerpoint/2010/main" val="125972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315616"/>
            <a:ext cx="8229600" cy="4856584"/>
          </a:xfrm>
        </p:spPr>
        <p:txBody>
          <a:bodyPr>
            <a:normAutofit lnSpcReduction="10000"/>
          </a:bodyPr>
          <a:lstStyle/>
          <a:p>
            <a:pPr eaLnBrk="1" fontAlgn="auto" hangingPunct="1">
              <a:spcAft>
                <a:spcPts val="0"/>
              </a:spcAft>
              <a:buFont typeface="Times" pitchFamily="80" charset="0"/>
              <a:buChar char="•"/>
              <a:defRPr/>
            </a:pPr>
            <a:r>
              <a:rPr lang="en-US" altLang="en-US" sz="2800" dirty="0"/>
              <a:t>The Medicare program represents an important payer for health centers</a:t>
            </a:r>
          </a:p>
          <a:p>
            <a:pPr marL="800100" lvl="1" indent="-279400" eaLnBrk="1" fontAlgn="auto" hangingPunct="1">
              <a:spcAft>
                <a:spcPts val="0"/>
              </a:spcAft>
              <a:buFont typeface="Wingdings" panose="05000000000000000000" pitchFamily="2" charset="2"/>
              <a:buChar char="§"/>
              <a:defRPr/>
            </a:pPr>
            <a:r>
              <a:rPr lang="en-US" altLang="en-US" sz="2400" dirty="0"/>
              <a:t>Opportunity now to improve Medicare margins given implementation of the Medicare FQHC PPS</a:t>
            </a:r>
          </a:p>
          <a:p>
            <a:pPr eaLnBrk="1" fontAlgn="auto" hangingPunct="1">
              <a:spcAft>
                <a:spcPts val="0"/>
              </a:spcAft>
              <a:buFont typeface="Times" pitchFamily="80" charset="0"/>
              <a:buChar char="•"/>
              <a:defRPr/>
            </a:pPr>
            <a:r>
              <a:rPr lang="en-US" altLang="en-US" sz="2800" dirty="0"/>
              <a:t>Success requires ongoing performance evaluation &amp; implementation of necessary changes/adjustments</a:t>
            </a:r>
          </a:p>
          <a:p>
            <a:pPr marL="800100" lvl="1" indent="-279400" eaLnBrk="1" fontAlgn="auto" hangingPunct="1">
              <a:spcAft>
                <a:spcPts val="0"/>
              </a:spcAft>
              <a:buFont typeface="Wingdings" panose="05000000000000000000" pitchFamily="2" charset="2"/>
              <a:buChar char="§"/>
              <a:defRPr/>
            </a:pPr>
            <a:r>
              <a:rPr lang="en-US" altLang="en-US" sz="2400" dirty="0"/>
              <a:t>Health center internal “champions” can be helpful</a:t>
            </a:r>
          </a:p>
          <a:p>
            <a:pPr eaLnBrk="1" fontAlgn="auto" hangingPunct="1">
              <a:spcAft>
                <a:spcPts val="0"/>
              </a:spcAft>
              <a:buFont typeface="Times" pitchFamily="80" charset="0"/>
              <a:buChar char="•"/>
              <a:defRPr/>
            </a:pPr>
            <a:r>
              <a:rPr lang="en-US" altLang="en-US" sz="2800" dirty="0"/>
              <a:t>Maintaining &amp; growing the Medicare “book of business” is a good goal</a:t>
            </a:r>
          </a:p>
          <a:p>
            <a:pPr marL="800100" lvl="1" indent="-279400" eaLnBrk="1" fontAlgn="auto" hangingPunct="1">
              <a:spcAft>
                <a:spcPts val="0"/>
              </a:spcAft>
              <a:buFont typeface="Wingdings" panose="05000000000000000000" pitchFamily="2" charset="2"/>
              <a:buChar char="§"/>
              <a:defRPr/>
            </a:pPr>
            <a:r>
              <a:rPr lang="en-US" altLang="en-US" sz="2400" dirty="0"/>
              <a:t>Traditional Medicare patients</a:t>
            </a:r>
          </a:p>
          <a:p>
            <a:pPr marL="800100" lvl="1" indent="-279400" eaLnBrk="1" fontAlgn="auto" hangingPunct="1">
              <a:spcAft>
                <a:spcPts val="0"/>
              </a:spcAft>
              <a:buFont typeface="Wingdings" panose="05000000000000000000" pitchFamily="2" charset="2"/>
              <a:buChar char="§"/>
              <a:defRPr/>
            </a:pPr>
            <a:r>
              <a:rPr lang="en-US" altLang="en-US" sz="2400" dirty="0"/>
              <a:t>Medicare managed care plan enrollees</a:t>
            </a:r>
            <a:endParaRPr lang="en-US" altLang="en-US" dirty="0"/>
          </a:p>
          <a:p>
            <a:pPr eaLnBrk="1" fontAlgn="auto" hangingPunct="1">
              <a:spcAft>
                <a:spcPts val="0"/>
              </a:spcAft>
              <a:buFont typeface="Times" pitchFamily="80" charset="0"/>
              <a:buChar char="•"/>
              <a:defRPr/>
            </a:pPr>
            <a:endParaRPr lang="en-US" altLang="en-US" sz="2600" dirty="0"/>
          </a:p>
          <a:p>
            <a:pPr marL="0" indent="0" eaLnBrk="1" fontAlgn="auto" hangingPunct="1">
              <a:spcAft>
                <a:spcPts val="0"/>
              </a:spcAft>
              <a:buFont typeface="Times" pitchFamily="80" charset="0"/>
              <a:buNone/>
              <a:defRPr/>
            </a:pPr>
            <a:endParaRPr lang="en-US" altLang="en-US" sz="2600" dirty="0"/>
          </a:p>
        </p:txBody>
      </p:sp>
      <p:sp>
        <p:nvSpPr>
          <p:cNvPr id="74754" name="Title 1"/>
          <p:cNvSpPr>
            <a:spLocks noGrp="1"/>
          </p:cNvSpPr>
          <p:nvPr>
            <p:ph type="title"/>
          </p:nvPr>
        </p:nvSpPr>
        <p:spPr>
          <a:xfrm>
            <a:off x="457200" y="546100"/>
            <a:ext cx="8229600" cy="769516"/>
          </a:xfrm>
        </p:spPr>
        <p:txBody>
          <a:bodyPr/>
          <a:lstStyle/>
          <a:p>
            <a:pPr algn="ctr" eaLnBrk="1" fontAlgn="auto" hangingPunct="1">
              <a:spcAft>
                <a:spcPts val="0"/>
              </a:spcAft>
              <a:defRPr/>
            </a:pPr>
            <a:r>
              <a:rPr lang="en-US" altLang="en-US" b="1" dirty="0"/>
              <a:t>Final Thoughts</a:t>
            </a:r>
          </a:p>
        </p:txBody>
      </p:sp>
    </p:spTree>
    <p:extLst>
      <p:ext uri="{BB962C8B-B14F-4D97-AF65-F5344CB8AC3E}">
        <p14:creationId xmlns:p14="http://schemas.microsoft.com/office/powerpoint/2010/main" val="3562206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title"/>
          </p:nvPr>
        </p:nvSpPr>
        <p:spPr/>
        <p:txBody>
          <a:bodyPr/>
          <a:lstStyle/>
          <a:p>
            <a:pPr algn="ctr" eaLnBrk="1" fontAlgn="auto" hangingPunct="1">
              <a:spcAft>
                <a:spcPts val="0"/>
              </a:spcAft>
              <a:defRPr/>
            </a:pPr>
            <a:r>
              <a:rPr lang="en-US" altLang="en-US" b="1"/>
              <a:t>Questions</a:t>
            </a:r>
          </a:p>
        </p:txBody>
      </p:sp>
      <p:pic>
        <p:nvPicPr>
          <p:cNvPr id="9011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00475" y="1947863"/>
            <a:ext cx="154305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488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3" descr="Business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50884">
            <a:off x="543863" y="57949"/>
            <a:ext cx="8972550" cy="753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Line 8"/>
          <p:cNvSpPr>
            <a:spLocks noChangeShapeType="1"/>
          </p:cNvSpPr>
          <p:nvPr/>
        </p:nvSpPr>
        <p:spPr bwMode="auto">
          <a:xfrm>
            <a:off x="3352800" y="1158875"/>
            <a:ext cx="3429000" cy="0"/>
          </a:xfrm>
          <a:prstGeom prst="line">
            <a:avLst/>
          </a:prstGeom>
          <a:noFill/>
          <a:ln w="25400">
            <a:solidFill>
              <a:srgbClr val="B3231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0" name="Text Box 7"/>
          <p:cNvSpPr txBox="1">
            <a:spLocks noChangeArrowheads="1"/>
          </p:cNvSpPr>
          <p:nvPr/>
        </p:nvSpPr>
        <p:spPr bwMode="auto">
          <a:xfrm>
            <a:off x="3429000" y="528638"/>
            <a:ext cx="30480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pPr>
            <a:r>
              <a:rPr lang="en-US" altLang="en-US" sz="1400" b="1">
                <a:solidFill>
                  <a:srgbClr val="000000"/>
                </a:solidFill>
                <a:latin typeface="Arial" panose="020B0604020202020204" pitchFamily="34" charset="0"/>
              </a:rPr>
              <a:t>910 E. St. Louis St.</a:t>
            </a:r>
          </a:p>
          <a:p>
            <a:pPr eaLnBrk="1" hangingPunct="1">
              <a:spcBef>
                <a:spcPct val="20000"/>
              </a:spcBef>
            </a:pPr>
            <a:r>
              <a:rPr lang="en-US" altLang="en-US" sz="1400" b="1">
                <a:solidFill>
                  <a:srgbClr val="000000"/>
                </a:solidFill>
                <a:latin typeface="Arial" panose="020B0604020202020204" pitchFamily="34" charset="0"/>
              </a:rPr>
              <a:t>Springfield, MO 65801-1190</a:t>
            </a:r>
          </a:p>
        </p:txBody>
      </p:sp>
      <p:sp>
        <p:nvSpPr>
          <p:cNvPr id="91141" name="Text Box 7"/>
          <p:cNvSpPr txBox="1">
            <a:spLocks noChangeArrowheads="1"/>
          </p:cNvSpPr>
          <p:nvPr/>
        </p:nvSpPr>
        <p:spPr bwMode="auto">
          <a:xfrm>
            <a:off x="3733800" y="1158875"/>
            <a:ext cx="2743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400" b="1" dirty="0">
                <a:solidFill>
                  <a:srgbClr val="000000"/>
                </a:solidFill>
                <a:latin typeface="Arial" panose="020B0604020202020204" pitchFamily="34" charset="0"/>
              </a:rPr>
              <a:t>Office: 417.865.8701</a:t>
            </a:r>
          </a:p>
          <a:p>
            <a:pPr eaLnBrk="1" hangingPunct="1"/>
            <a:r>
              <a:rPr lang="en-US" altLang="en-US" sz="1400" b="1" dirty="0">
                <a:solidFill>
                  <a:srgbClr val="000000"/>
                </a:solidFill>
                <a:latin typeface="Arial" panose="020B0604020202020204" pitchFamily="34" charset="0"/>
              </a:rPr>
              <a:t>Fax:     417.865.0682</a:t>
            </a:r>
          </a:p>
          <a:p>
            <a:pPr eaLnBrk="1" hangingPunct="1"/>
            <a:r>
              <a:rPr lang="en-US" altLang="en-US" sz="1400" b="1" u="sng" dirty="0">
                <a:solidFill>
                  <a:srgbClr val="000000"/>
                </a:solidFill>
                <a:latin typeface="Arial" panose="020B0604020202020204" pitchFamily="34" charset="0"/>
              </a:rPr>
              <a:t>www.bkd.com</a:t>
            </a:r>
          </a:p>
        </p:txBody>
      </p:sp>
      <p:sp>
        <p:nvSpPr>
          <p:cNvPr id="91142" name="Text Box 5"/>
          <p:cNvSpPr txBox="1">
            <a:spLocks noChangeArrowheads="1"/>
          </p:cNvSpPr>
          <p:nvPr/>
        </p:nvSpPr>
        <p:spPr bwMode="auto">
          <a:xfrm>
            <a:off x="3343275" y="2079526"/>
            <a:ext cx="21431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400" b="1" dirty="0">
                <a:solidFill>
                  <a:srgbClr val="C00000"/>
                </a:solidFill>
                <a:latin typeface="Arial" panose="020B0604020202020204" pitchFamily="34" charset="0"/>
              </a:rPr>
              <a:t>David C. Fields,</a:t>
            </a:r>
          </a:p>
          <a:p>
            <a:pPr eaLnBrk="1" hangingPunct="1"/>
            <a:r>
              <a:rPr lang="en-US" altLang="en-US" sz="1400" b="1" dirty="0">
                <a:solidFill>
                  <a:srgbClr val="C00000"/>
                </a:solidFill>
                <a:latin typeface="Arial" panose="020B0604020202020204" pitchFamily="34" charset="0"/>
              </a:rPr>
              <a:t>CPA, CMA, CFM</a:t>
            </a:r>
          </a:p>
          <a:p>
            <a:pPr eaLnBrk="1" hangingPunct="1"/>
            <a:r>
              <a:rPr lang="en-US" altLang="en-US" sz="1400" b="1" dirty="0">
                <a:solidFill>
                  <a:srgbClr val="000000"/>
                </a:solidFill>
                <a:latin typeface="Arial" panose="020B0604020202020204" pitchFamily="34" charset="0"/>
              </a:rPr>
              <a:t>Partner</a:t>
            </a:r>
          </a:p>
          <a:p>
            <a:pPr eaLnBrk="1" hangingPunct="1"/>
            <a:r>
              <a:rPr lang="en-US" altLang="en-US" sz="1400" i="1" u="sng" dirty="0">
                <a:solidFill>
                  <a:srgbClr val="000000"/>
                </a:solidFill>
                <a:latin typeface="Arial" panose="020B0604020202020204" pitchFamily="34" charset="0"/>
              </a:rPr>
              <a:t>dfields@bkd.com</a:t>
            </a:r>
            <a:endParaRPr lang="en-US" altLang="en-US" sz="1400" i="1" dirty="0">
              <a:solidFill>
                <a:srgbClr val="000000"/>
              </a:solidFill>
              <a:latin typeface="Arial" panose="020B0604020202020204" pitchFamily="34" charset="0"/>
            </a:endParaRPr>
          </a:p>
        </p:txBody>
      </p:sp>
    </p:spTree>
    <p:extLst>
      <p:ext uri="{BB962C8B-B14F-4D97-AF65-F5344CB8AC3E}">
        <p14:creationId xmlns:p14="http://schemas.microsoft.com/office/powerpoint/2010/main" val="2802558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571501"/>
            <a:ext cx="8293100" cy="1028700"/>
          </a:xfrm>
        </p:spPr>
        <p:txBody>
          <a:bodyPr/>
          <a:lstStyle/>
          <a:p>
            <a:pPr algn="l"/>
            <a:r>
              <a:rPr lang="en-US" altLang="en-US" sz="4000" b="1" dirty="0">
                <a:solidFill>
                  <a:srgbClr val="C00000"/>
                </a:solidFill>
              </a:rPr>
              <a:t>Presentation Prelude</a:t>
            </a:r>
          </a:p>
        </p:txBody>
      </p:sp>
      <p:sp>
        <p:nvSpPr>
          <p:cNvPr id="20483" name="Content Placeholder 2"/>
          <p:cNvSpPr>
            <a:spLocks noGrp="1"/>
          </p:cNvSpPr>
          <p:nvPr>
            <p:ph idx="1"/>
          </p:nvPr>
        </p:nvSpPr>
        <p:spPr>
          <a:xfrm>
            <a:off x="266700" y="1384301"/>
            <a:ext cx="8458200" cy="4559300"/>
          </a:xfrm>
        </p:spPr>
        <p:txBody>
          <a:bodyPr/>
          <a:lstStyle/>
          <a:p>
            <a:pPr marL="342900" lvl="1" indent="-342900">
              <a:buFont typeface="Arial"/>
              <a:buChar char="•"/>
            </a:pPr>
            <a:r>
              <a:rPr lang="en-US" altLang="en-US" sz="3000" dirty="0"/>
              <a:t>Relevance of the Medicare FQHC cost report in     the new PPS versus the old historical “cost-based” reimbursement system</a:t>
            </a:r>
          </a:p>
          <a:p>
            <a:pPr marL="742950" lvl="2" indent="-342900"/>
            <a:r>
              <a:rPr lang="en-US" altLang="en-US" sz="3000" dirty="0"/>
              <a:t>Medicare program settlement (relevant in both)</a:t>
            </a:r>
          </a:p>
          <a:p>
            <a:pPr marL="742950" lvl="2" indent="-342900"/>
            <a:r>
              <a:rPr lang="en-US" altLang="en-US" sz="3000" dirty="0"/>
              <a:t>Development of FQHC-specific market basket (relevant in/unique to the new PPS)</a:t>
            </a:r>
          </a:p>
          <a:p>
            <a:pPr>
              <a:buFont typeface="Arial" panose="020B0604020202020204" pitchFamily="34" charset="0"/>
              <a:buChar char="•"/>
            </a:pPr>
            <a:r>
              <a:rPr lang="en-US" altLang="en-US" sz="3000" dirty="0"/>
              <a:t>Understanding and completing the new Medicare FQHC cost report timely and accurately will continue to be important in the PPS environment</a:t>
            </a:r>
          </a:p>
        </p:txBody>
      </p:sp>
    </p:spTree>
    <p:extLst>
      <p:ext uri="{BB962C8B-B14F-4D97-AF65-F5344CB8AC3E}">
        <p14:creationId xmlns:p14="http://schemas.microsoft.com/office/powerpoint/2010/main" val="1657210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571501"/>
            <a:ext cx="8293100" cy="1028700"/>
          </a:xfrm>
        </p:spPr>
        <p:txBody>
          <a:bodyPr/>
          <a:lstStyle/>
          <a:p>
            <a:pPr algn="l"/>
            <a:r>
              <a:rPr lang="en-US" altLang="en-US" sz="4000" b="1" dirty="0">
                <a:solidFill>
                  <a:srgbClr val="C00000"/>
                </a:solidFill>
              </a:rPr>
              <a:t>Presentation Prelude</a:t>
            </a:r>
          </a:p>
        </p:txBody>
      </p:sp>
      <p:sp>
        <p:nvSpPr>
          <p:cNvPr id="20483" name="Content Placeholder 2"/>
          <p:cNvSpPr>
            <a:spLocks noGrp="1"/>
          </p:cNvSpPr>
          <p:nvPr>
            <p:ph idx="1"/>
          </p:nvPr>
        </p:nvSpPr>
        <p:spPr>
          <a:xfrm>
            <a:off x="266700" y="1384301"/>
            <a:ext cx="8458200" cy="4559300"/>
          </a:xfrm>
        </p:spPr>
        <p:txBody>
          <a:bodyPr/>
          <a:lstStyle/>
          <a:p>
            <a:pPr marL="342900" lvl="1" indent="-342900">
              <a:buFont typeface="Arial"/>
              <a:buChar char="•"/>
            </a:pPr>
            <a:r>
              <a:rPr lang="en-US" altLang="en-US" sz="3200" dirty="0"/>
              <a:t>Components of Medicare program settlement in the new PPS versus the old historical “cost-based” reimbursement system</a:t>
            </a:r>
          </a:p>
          <a:p>
            <a:pPr lvl="1">
              <a:buFont typeface="Arial" panose="020B0604020202020204" pitchFamily="34" charset="0"/>
              <a:buChar char="•"/>
            </a:pPr>
            <a:r>
              <a:rPr lang="en-US" altLang="en-US" sz="3200" dirty="0"/>
              <a:t>Form CMS-222-92 (old Medicare FQHC cost report) – </a:t>
            </a:r>
            <a:r>
              <a:rPr lang="en-US" altLang="en-US" sz="3200" i="1" dirty="0"/>
              <a:t>4 components</a:t>
            </a:r>
          </a:p>
          <a:p>
            <a:pPr lvl="1">
              <a:buFont typeface="Arial" panose="020B0604020202020204" pitchFamily="34" charset="0"/>
              <a:buChar char="•"/>
            </a:pPr>
            <a:r>
              <a:rPr lang="en-US" altLang="en-US" sz="3200" dirty="0"/>
              <a:t>Form CMS-224-14 (new Medicare FQHC cost report) – </a:t>
            </a:r>
            <a:r>
              <a:rPr lang="en-US" altLang="en-US" sz="3200" i="1" dirty="0"/>
              <a:t>3 components</a:t>
            </a:r>
          </a:p>
          <a:p>
            <a:pPr marL="457200" lvl="1" indent="0">
              <a:buNone/>
            </a:pPr>
            <a:r>
              <a:rPr lang="en-US" altLang="en-US" sz="3200" dirty="0"/>
              <a:t>	</a:t>
            </a:r>
          </a:p>
          <a:p>
            <a:pPr lvl="1">
              <a:buFont typeface="Arial" panose="020B0604020202020204" pitchFamily="34" charset="0"/>
              <a:buChar char="•"/>
            </a:pPr>
            <a:endParaRPr lang="en-US" altLang="en-US" dirty="0"/>
          </a:p>
          <a:p>
            <a:pPr marL="457200" lvl="1" indent="0">
              <a:buNone/>
            </a:pPr>
            <a:r>
              <a:rPr lang="en-US" altLang="en-US" dirty="0"/>
              <a:t> </a:t>
            </a:r>
          </a:p>
        </p:txBody>
      </p:sp>
    </p:spTree>
    <p:extLst>
      <p:ext uri="{BB962C8B-B14F-4D97-AF65-F5344CB8AC3E}">
        <p14:creationId xmlns:p14="http://schemas.microsoft.com/office/powerpoint/2010/main" val="3008118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92832" y="615820"/>
            <a:ext cx="8251372" cy="937728"/>
          </a:xfrm>
        </p:spPr>
        <p:txBody>
          <a:bodyPr/>
          <a:lstStyle/>
          <a:p>
            <a:pPr algn="l"/>
            <a:r>
              <a:rPr lang="en-US" altLang="en-US" sz="4000" b="1" dirty="0">
                <a:solidFill>
                  <a:srgbClr val="C00000"/>
                </a:solidFill>
              </a:rPr>
              <a:t>Presentation Prelude</a:t>
            </a:r>
          </a:p>
        </p:txBody>
      </p:sp>
      <p:sp>
        <p:nvSpPr>
          <p:cNvPr id="20483" name="Content Placeholder 2"/>
          <p:cNvSpPr>
            <a:spLocks noGrp="1"/>
          </p:cNvSpPr>
          <p:nvPr>
            <p:ph idx="1"/>
          </p:nvPr>
        </p:nvSpPr>
        <p:spPr>
          <a:xfrm>
            <a:off x="266700" y="1446245"/>
            <a:ext cx="8448092" cy="4497356"/>
          </a:xfrm>
        </p:spPr>
        <p:txBody>
          <a:bodyPr/>
          <a:lstStyle/>
          <a:p>
            <a:pPr marL="342900" lvl="1" indent="-342900">
              <a:buFont typeface="Arial"/>
              <a:buChar char="•"/>
            </a:pPr>
            <a:r>
              <a:rPr lang="en-US" altLang="en-US" dirty="0"/>
              <a:t>Development of FQHC-specific market basket</a:t>
            </a:r>
          </a:p>
          <a:p>
            <a:pPr marL="742950" lvl="2" indent="-342900"/>
            <a:r>
              <a:rPr lang="en-US" altLang="en-US" sz="2800" dirty="0"/>
              <a:t>CMS proposed rule published July 7, 2016 as              part of the Medicare Physician Fee Schedule   (MPFS) proposed rule  </a:t>
            </a:r>
          </a:p>
          <a:p>
            <a:pPr marL="1200150" lvl="3" indent="-342900">
              <a:buFont typeface="Arial" panose="020B0604020202020204" pitchFamily="34" charset="0"/>
              <a:buChar char="•"/>
            </a:pPr>
            <a:r>
              <a:rPr lang="en-US" altLang="en-US" sz="2800" dirty="0"/>
              <a:t>Public comment period open through September 6, 2016</a:t>
            </a:r>
          </a:p>
          <a:p>
            <a:pPr marL="742950" lvl="2" indent="-342900">
              <a:buFont typeface="Arial" panose="020B0604020202020204" pitchFamily="34" charset="0"/>
              <a:buChar char="•"/>
            </a:pPr>
            <a:r>
              <a:rPr lang="en-US" altLang="en-US" sz="2800" dirty="0"/>
              <a:t>Proposed FQHC market basket would be used to update the Medicare FQHC PPS base payment rate </a:t>
            </a:r>
            <a:r>
              <a:rPr lang="en-US" altLang="en-US" sz="2800" b="1" i="1" dirty="0"/>
              <a:t>effective January 1, 2017</a:t>
            </a:r>
            <a:endParaRPr lang="en-US" altLang="en-US" sz="2800" dirty="0"/>
          </a:p>
          <a:p>
            <a:pPr marL="742950" lvl="2" indent="-342900"/>
            <a:endParaRPr lang="en-US" altLang="en-US" dirty="0"/>
          </a:p>
          <a:p>
            <a:pPr lvl="1">
              <a:buFont typeface="Arial" panose="020B0604020202020204" pitchFamily="34" charset="0"/>
              <a:buChar char="•"/>
            </a:pPr>
            <a:endParaRPr lang="en-US" altLang="en-US" dirty="0"/>
          </a:p>
          <a:p>
            <a:pPr marL="457200" lvl="1" indent="0">
              <a:buNone/>
            </a:pPr>
            <a:r>
              <a:rPr lang="en-US" altLang="en-US" dirty="0"/>
              <a:t> </a:t>
            </a:r>
          </a:p>
        </p:txBody>
      </p:sp>
    </p:spTree>
    <p:extLst>
      <p:ext uri="{BB962C8B-B14F-4D97-AF65-F5344CB8AC3E}">
        <p14:creationId xmlns:p14="http://schemas.microsoft.com/office/powerpoint/2010/main" val="1558707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457200" y="1892300"/>
            <a:ext cx="8140700" cy="420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SzPct val="100000"/>
              <a:buBlip>
                <a:blip r:embed="rId2"/>
              </a:buBlip>
              <a:defRPr sz="2000">
                <a:solidFill>
                  <a:srgbClr val="333333"/>
                </a:solidFill>
                <a:latin typeface="Calibri" pitchFamily="34" charset="0"/>
              </a:defRPr>
            </a:lvl1pPr>
            <a:lvl2pPr marL="742950" indent="-285750" eaLnBrk="0" hangingPunct="0">
              <a:spcBef>
                <a:spcPct val="20000"/>
              </a:spcBef>
              <a:buSzPct val="100000"/>
              <a:buBlip>
                <a:blip r:embed="rId2"/>
              </a:buBlip>
              <a:defRPr>
                <a:solidFill>
                  <a:srgbClr val="333333"/>
                </a:solidFill>
                <a:latin typeface="Calibri" pitchFamily="34" charset="0"/>
              </a:defRPr>
            </a:lvl2pPr>
            <a:lvl3pPr marL="1143000" indent="-228600" eaLnBrk="0" hangingPunct="0">
              <a:spcBef>
                <a:spcPct val="20000"/>
              </a:spcBef>
              <a:buSzPct val="100000"/>
              <a:buBlip>
                <a:blip r:embed="rId2"/>
              </a:buBlip>
              <a:defRPr sz="1600">
                <a:solidFill>
                  <a:srgbClr val="333333"/>
                </a:solidFill>
                <a:latin typeface="Calibri" pitchFamily="34" charset="0"/>
              </a:defRPr>
            </a:lvl3pPr>
            <a:lvl4pPr marL="1600200" indent="-228600" eaLnBrk="0" hangingPunct="0">
              <a:spcBef>
                <a:spcPct val="20000"/>
              </a:spcBef>
              <a:buSzPct val="100000"/>
              <a:buBlip>
                <a:blip r:embed="rId2"/>
              </a:buBlip>
              <a:defRPr sz="1600">
                <a:solidFill>
                  <a:srgbClr val="333333"/>
                </a:solidFill>
                <a:latin typeface="Calibri" pitchFamily="34" charset="0"/>
              </a:defRPr>
            </a:lvl4pPr>
            <a:lvl5pPr marL="2057400" indent="-228600" eaLnBrk="0" hangingPunct="0">
              <a:spcBef>
                <a:spcPct val="20000"/>
              </a:spcBef>
              <a:buSzPct val="100000"/>
              <a:buBlip>
                <a:blip r:embed="rId2"/>
              </a:buBlip>
              <a:defRPr sz="1600">
                <a:solidFill>
                  <a:srgbClr val="333333"/>
                </a:solidFill>
                <a:latin typeface="Calibri" pitchFamily="34" charset="0"/>
              </a:defRPr>
            </a:lvl5pPr>
            <a:lvl6pPr marL="2514600" indent="-228600" defTabSz="457200" eaLnBrk="0" fontAlgn="base" hangingPunct="0">
              <a:spcBef>
                <a:spcPct val="20000"/>
              </a:spcBef>
              <a:spcAft>
                <a:spcPct val="0"/>
              </a:spcAft>
              <a:buSzPct val="100000"/>
              <a:buBlip>
                <a:blip r:embed="rId2"/>
              </a:buBlip>
              <a:defRPr sz="1600">
                <a:solidFill>
                  <a:srgbClr val="333333"/>
                </a:solidFill>
                <a:latin typeface="Calibri" pitchFamily="34" charset="0"/>
              </a:defRPr>
            </a:lvl6pPr>
            <a:lvl7pPr marL="2971800" indent="-228600" defTabSz="457200" eaLnBrk="0" fontAlgn="base" hangingPunct="0">
              <a:spcBef>
                <a:spcPct val="20000"/>
              </a:spcBef>
              <a:spcAft>
                <a:spcPct val="0"/>
              </a:spcAft>
              <a:buSzPct val="100000"/>
              <a:buBlip>
                <a:blip r:embed="rId2"/>
              </a:buBlip>
              <a:defRPr sz="1600">
                <a:solidFill>
                  <a:srgbClr val="333333"/>
                </a:solidFill>
                <a:latin typeface="Calibri" pitchFamily="34" charset="0"/>
              </a:defRPr>
            </a:lvl7pPr>
            <a:lvl8pPr marL="3429000" indent="-228600" defTabSz="457200" eaLnBrk="0" fontAlgn="base" hangingPunct="0">
              <a:spcBef>
                <a:spcPct val="20000"/>
              </a:spcBef>
              <a:spcAft>
                <a:spcPct val="0"/>
              </a:spcAft>
              <a:buSzPct val="100000"/>
              <a:buBlip>
                <a:blip r:embed="rId2"/>
              </a:buBlip>
              <a:defRPr sz="1600">
                <a:solidFill>
                  <a:srgbClr val="333333"/>
                </a:solidFill>
                <a:latin typeface="Calibri" pitchFamily="34" charset="0"/>
              </a:defRPr>
            </a:lvl8pPr>
            <a:lvl9pPr marL="3886200" indent="-228600" defTabSz="457200" eaLnBrk="0" fontAlgn="base" hangingPunct="0">
              <a:spcBef>
                <a:spcPct val="20000"/>
              </a:spcBef>
              <a:spcAft>
                <a:spcPct val="0"/>
              </a:spcAft>
              <a:buSzPct val="100000"/>
              <a:buBlip>
                <a:blip r:embed="rId2"/>
              </a:buBlip>
              <a:defRPr sz="1600">
                <a:solidFill>
                  <a:srgbClr val="333333"/>
                </a:solidFill>
                <a:latin typeface="Calibri" pitchFamily="34" charset="0"/>
              </a:defRPr>
            </a:lvl9pPr>
          </a:lstStyle>
          <a:p>
            <a:pPr algn="ctr" eaLnBrk="1" hangingPunct="1">
              <a:spcAft>
                <a:spcPct val="20000"/>
              </a:spcAft>
              <a:buClr>
                <a:srgbClr val="A60000"/>
              </a:buClr>
              <a:buSzPct val="105000"/>
              <a:buFont typeface="Wingdings" pitchFamily="2" charset="2"/>
              <a:buNone/>
            </a:pPr>
            <a:r>
              <a:rPr lang="en-US" altLang="en-US" sz="4000" b="1" dirty="0">
                <a:solidFill>
                  <a:srgbClr val="C00000"/>
                </a:solidFill>
              </a:rPr>
              <a:t>The New Medicare FQHC Cost Report – An Overview of the Final</a:t>
            </a:r>
            <a:r>
              <a:rPr lang="en-US" altLang="en-US" sz="4000" b="1" i="1" dirty="0">
                <a:solidFill>
                  <a:srgbClr val="C00000"/>
                </a:solidFill>
              </a:rPr>
              <a:t> </a:t>
            </a:r>
            <a:r>
              <a:rPr lang="en-US" altLang="en-US" sz="4000" b="1" dirty="0">
                <a:solidFill>
                  <a:srgbClr val="C00000"/>
                </a:solidFill>
              </a:rPr>
              <a:t>Form</a:t>
            </a:r>
            <a:endParaRPr lang="en-US" altLang="en-US" sz="4000" b="1" dirty="0">
              <a:solidFill>
                <a:srgbClr val="C00000"/>
              </a:solidFill>
              <a:latin typeface="+mj-lt"/>
            </a:endParaRPr>
          </a:p>
        </p:txBody>
      </p:sp>
    </p:spTree>
    <p:extLst>
      <p:ext uri="{BB962C8B-B14F-4D97-AF65-F5344CB8AC3E}">
        <p14:creationId xmlns:p14="http://schemas.microsoft.com/office/powerpoint/2010/main" val="1774033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68300" y="524935"/>
            <a:ext cx="8547100" cy="880533"/>
          </a:xfrm>
        </p:spPr>
        <p:txBody>
          <a:bodyPr/>
          <a:lstStyle/>
          <a:p>
            <a:pPr algn="l"/>
            <a:r>
              <a:rPr lang="en-US" altLang="en-US" sz="3400" b="1" dirty="0">
                <a:solidFill>
                  <a:srgbClr val="C00000"/>
                </a:solidFill>
              </a:rPr>
              <a:t>Form CMS-224-14 – Worksheet Series “S”</a:t>
            </a:r>
          </a:p>
        </p:txBody>
      </p:sp>
      <p:sp>
        <p:nvSpPr>
          <p:cNvPr id="33795" name="Content Placeholder 2"/>
          <p:cNvSpPr>
            <a:spLocks noGrp="1"/>
          </p:cNvSpPr>
          <p:nvPr>
            <p:ph idx="1"/>
          </p:nvPr>
        </p:nvSpPr>
        <p:spPr>
          <a:xfrm>
            <a:off x="304803" y="1244601"/>
            <a:ext cx="8483598" cy="4287840"/>
          </a:xfrm>
        </p:spPr>
        <p:txBody>
          <a:bodyPr/>
          <a:lstStyle/>
          <a:p>
            <a:pPr>
              <a:buFont typeface="Arial" panose="020B0604020202020204" pitchFamily="34" charset="0"/>
              <a:buChar char="•"/>
              <a:defRPr/>
            </a:pPr>
            <a:r>
              <a:rPr lang="en-US" altLang="en-US" sz="2800" dirty="0"/>
              <a:t>S (FQHC certification and settlement summary)</a:t>
            </a:r>
          </a:p>
          <a:p>
            <a:pPr>
              <a:buFont typeface="Arial" panose="020B0604020202020204" pitchFamily="34" charset="0"/>
              <a:buChar char="•"/>
              <a:defRPr/>
            </a:pPr>
            <a:r>
              <a:rPr lang="en-US" altLang="en-US" sz="2800" dirty="0"/>
              <a:t>S-1 (FQHC identification data)</a:t>
            </a:r>
          </a:p>
          <a:p>
            <a:pPr lvl="1">
              <a:buFont typeface="Arial" panose="020B0604020202020204" pitchFamily="34" charset="0"/>
              <a:buChar char="•"/>
              <a:defRPr/>
            </a:pPr>
            <a:r>
              <a:rPr lang="en-US" altLang="en-US" dirty="0"/>
              <a:t>Single site versus consolidated cost reports</a:t>
            </a:r>
          </a:p>
          <a:p>
            <a:pPr>
              <a:buFont typeface="Arial" panose="020B0604020202020204" pitchFamily="34" charset="0"/>
              <a:buChar char="•"/>
              <a:defRPr/>
            </a:pPr>
            <a:r>
              <a:rPr lang="en-US" altLang="en-US" sz="2800" dirty="0"/>
              <a:t>S-2 (FQHC reimbursement questionnaire)</a:t>
            </a:r>
          </a:p>
          <a:p>
            <a:pPr>
              <a:buFont typeface="Arial" panose="020B0604020202020204" pitchFamily="34" charset="0"/>
              <a:buChar char="•"/>
              <a:defRPr/>
            </a:pPr>
            <a:r>
              <a:rPr lang="en-US" altLang="en-US" sz="2800" dirty="0"/>
              <a:t>S-3 (FQHC statistical and other data)		</a:t>
            </a:r>
          </a:p>
          <a:p>
            <a:pPr lvl="2">
              <a:buFont typeface="Arial" panose="020B0604020202020204" pitchFamily="34" charset="0"/>
              <a:buChar char="•"/>
              <a:defRPr/>
            </a:pPr>
            <a:r>
              <a:rPr lang="en-US" altLang="en-US" sz="2800" dirty="0"/>
              <a:t>Visit detail</a:t>
            </a:r>
          </a:p>
          <a:p>
            <a:pPr lvl="2">
              <a:buFont typeface="Arial" panose="020B0604020202020204" pitchFamily="34" charset="0"/>
              <a:buChar char="•"/>
              <a:defRPr/>
            </a:pPr>
            <a:r>
              <a:rPr lang="en-US" altLang="en-US" sz="2800" dirty="0"/>
              <a:t>Information to inform development of FQHC market basket </a:t>
            </a:r>
          </a:p>
          <a:p>
            <a:pPr marL="0" indent="0">
              <a:buFont typeface="Wingdings" pitchFamily="2" charset="2"/>
              <a:buNone/>
              <a:defRPr/>
            </a:pPr>
            <a:endParaRPr lang="en-US" altLang="en-US" sz="2800" dirty="0"/>
          </a:p>
        </p:txBody>
      </p:sp>
      <p:sp>
        <p:nvSpPr>
          <p:cNvPr id="60420" name="Slide Number Placeholder 4"/>
          <p:cNvSpPr>
            <a:spLocks noGrp="1"/>
          </p:cNvSpPr>
          <p:nvPr>
            <p:ph type="sldNum" sz="quarter" idx="4294967295"/>
          </p:nvPr>
        </p:nvSpPr>
        <p:spPr bwMode="auto">
          <a:xfrm>
            <a:off x="290513" y="628491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57200">
              <a:spcBef>
                <a:spcPct val="20000"/>
              </a:spcBef>
              <a:buFont typeface="Times" pitchFamily="80" charset="0"/>
              <a:buChar char="•"/>
              <a:defRPr sz="2400">
                <a:solidFill>
                  <a:schemeClr val="tx1"/>
                </a:solidFill>
                <a:latin typeface="Arial" charset="0"/>
              </a:defRPr>
            </a:lvl1pPr>
            <a:lvl2pPr marL="742950" indent="-285750" defTabSz="457200">
              <a:lnSpc>
                <a:spcPct val="120000"/>
              </a:lnSpc>
              <a:spcBef>
                <a:spcPct val="20000"/>
              </a:spcBef>
              <a:buChar char="–"/>
              <a:defRPr sz="2200">
                <a:solidFill>
                  <a:schemeClr val="tx1"/>
                </a:solidFill>
                <a:latin typeface="Arial" charset="0"/>
              </a:defRPr>
            </a:lvl2pPr>
            <a:lvl3pPr marL="1143000" indent="-228600" defTabSz="457200">
              <a:spcBef>
                <a:spcPct val="20000"/>
              </a:spcBef>
              <a:buFont typeface="Times" pitchFamily="80" charset="0"/>
              <a:buChar char="•"/>
              <a:defRPr sz="2000">
                <a:solidFill>
                  <a:schemeClr val="tx1"/>
                </a:solidFill>
                <a:latin typeface="Arial" charset="0"/>
              </a:defRPr>
            </a:lvl3pPr>
            <a:lvl4pPr marL="1600200" indent="-228600" defTabSz="457200">
              <a:spcBef>
                <a:spcPct val="20000"/>
              </a:spcBef>
              <a:buFont typeface="Times" pitchFamily="80" charset="0"/>
              <a:buChar char="–"/>
              <a:defRPr>
                <a:solidFill>
                  <a:schemeClr val="tx1"/>
                </a:solidFill>
                <a:latin typeface="Arial" charset="0"/>
              </a:defRPr>
            </a:lvl4pPr>
            <a:lvl5pPr marL="2057400" indent="-228600" defTabSz="457200">
              <a:spcBef>
                <a:spcPct val="20000"/>
              </a:spcBef>
              <a:buFont typeface="Times" pitchFamily="80" charset="0"/>
              <a:buChar char="•"/>
              <a:defRPr sz="1600">
                <a:solidFill>
                  <a:schemeClr val="tx1"/>
                </a:solidFill>
                <a:latin typeface="Arial" charset="0"/>
              </a:defRPr>
            </a:lvl5pPr>
            <a:lvl6pPr marL="25146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6pPr>
            <a:lvl7pPr marL="29718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7pPr>
            <a:lvl8pPr marL="34290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8pPr>
            <a:lvl9pPr marL="3886200" indent="-228600" defTabSz="457200" eaLnBrk="0" fontAlgn="base" hangingPunct="0">
              <a:spcBef>
                <a:spcPct val="20000"/>
              </a:spcBef>
              <a:spcAft>
                <a:spcPct val="0"/>
              </a:spcAft>
              <a:buFont typeface="Times" pitchFamily="80" charset="0"/>
              <a:buChar char="•"/>
              <a:defRPr sz="1600">
                <a:solidFill>
                  <a:schemeClr val="tx1"/>
                </a:solidFill>
                <a:latin typeface="Arial" charset="0"/>
              </a:defRPr>
            </a:lvl9pPr>
          </a:lstStyle>
          <a:p>
            <a:pPr>
              <a:spcBef>
                <a:spcPct val="0"/>
              </a:spcBef>
              <a:buFontTx/>
              <a:buNone/>
            </a:pPr>
            <a:fld id="{FAD02996-8E3B-46AE-8FAE-35193F02FB3B}" type="slidenum">
              <a:rPr lang="en-US" altLang="en-US" sz="1000">
                <a:solidFill>
                  <a:srgbClr val="FFFFFF"/>
                </a:solidFill>
                <a:latin typeface="Calibri" pitchFamily="34" charset="0"/>
              </a:rPr>
              <a:pPr>
                <a:spcBef>
                  <a:spcPct val="0"/>
                </a:spcBef>
                <a:buFontTx/>
                <a:buNone/>
              </a:pPr>
              <a:t>9</a:t>
            </a:fld>
            <a:endParaRPr lang="en-US" altLang="en-US" sz="1000">
              <a:solidFill>
                <a:srgbClr val="FFFFFF"/>
              </a:solidFill>
              <a:latin typeface="Calibri" pitchFamily="34" charset="0"/>
            </a:endParaRPr>
          </a:p>
        </p:txBody>
      </p:sp>
    </p:spTree>
    <p:extLst>
      <p:ext uri="{BB962C8B-B14F-4D97-AF65-F5344CB8AC3E}">
        <p14:creationId xmlns:p14="http://schemas.microsoft.com/office/powerpoint/2010/main" val="1399080976"/>
      </p:ext>
    </p:extLst>
  </p:cSld>
  <p:clrMapOvr>
    <a:masterClrMapping/>
  </p:clrMapOvr>
</p:sld>
</file>

<file path=ppt/theme/theme1.xml><?xml version="1.0" encoding="utf-8"?>
<a:theme xmlns:a="http://schemas.openxmlformats.org/drawingml/2006/main" name="Office Theme">
  <a:themeElements>
    <a:clrScheme name="BKD Webinar 1">
      <a:dk1>
        <a:sysClr val="windowText" lastClr="000000"/>
      </a:dk1>
      <a:lt1>
        <a:sysClr val="window" lastClr="FFFFFF"/>
      </a:lt1>
      <a:dk2>
        <a:srgbClr val="333333"/>
      </a:dk2>
      <a:lt2>
        <a:srgbClr val="E6E6E6"/>
      </a:lt2>
      <a:accent1>
        <a:srgbClr val="B32317"/>
      </a:accent1>
      <a:accent2>
        <a:srgbClr val="4C4C4C"/>
      </a:accent2>
      <a:accent3>
        <a:srgbClr val="B3B3B3"/>
      </a:accent3>
      <a:accent4>
        <a:srgbClr val="FFFFFF"/>
      </a:accent4>
      <a:accent5>
        <a:srgbClr val="FFFFFF"/>
      </a:accent5>
      <a:accent6>
        <a:srgbClr val="FFFFFF"/>
      </a:accent6>
      <a:hlink>
        <a:srgbClr val="B32317"/>
      </a:hlink>
      <a:folHlink>
        <a:srgbClr val="B3231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4727</TotalTime>
  <Words>2381</Words>
  <Application>Microsoft Office PowerPoint</Application>
  <PresentationFormat>On-screen Show (4:3)</PresentationFormat>
  <Paragraphs>255</Paragraphs>
  <Slides>45</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ＭＳ Ｐゴシック</vt:lpstr>
      <vt:lpstr>Arial</vt:lpstr>
      <vt:lpstr>Calibri</vt:lpstr>
      <vt:lpstr>Times</vt:lpstr>
      <vt:lpstr>Times New Roman</vt:lpstr>
      <vt:lpstr>Wingdings</vt:lpstr>
      <vt:lpstr>Office Theme</vt:lpstr>
      <vt:lpstr>PowerPoint Presentation</vt:lpstr>
      <vt:lpstr>Pennsylvania Association of community health centers  overview of The New Medicare fqhc cost report</vt:lpstr>
      <vt:lpstr>Presentation Prelude</vt:lpstr>
      <vt:lpstr>Presentation Prelude</vt:lpstr>
      <vt:lpstr>Presentation Prelude</vt:lpstr>
      <vt:lpstr>Presentation Prelude</vt:lpstr>
      <vt:lpstr>Presentation Prelude</vt:lpstr>
      <vt:lpstr>PowerPoint Presentation</vt:lpstr>
      <vt:lpstr>Form CMS-224-14 – Worksheet Series “S”</vt:lpstr>
      <vt:lpstr>Form CMS-224-14 – Worksheet Series “A”</vt:lpstr>
      <vt:lpstr>Form CMS-224-14 – Worksheet Series “B”</vt:lpstr>
      <vt:lpstr>Form CMS-224-14 – Worksheet Series “E”</vt:lpstr>
      <vt:lpstr>Form CMS-224-14 – Worksheet Series “F”</vt:lpstr>
      <vt:lpstr>Form CMS-224-14</vt:lpstr>
      <vt:lpstr>Form CMS-224-14</vt:lpstr>
      <vt:lpstr>Form CMS-224-14</vt:lpstr>
      <vt:lpstr>Form CMS-224-14</vt:lpstr>
      <vt:lpstr>Form CMS-224-14</vt:lpstr>
      <vt:lpstr>Form CMS-224-14</vt:lpstr>
      <vt:lpstr>Form CMS-224-14 – Personnel Categories</vt:lpstr>
      <vt:lpstr>Form CMS-224-14</vt:lpstr>
      <vt:lpstr>Form CMS-224-14</vt:lpstr>
      <vt:lpstr>Worksheet A-1</vt:lpstr>
      <vt:lpstr>Worksheet A-2</vt:lpstr>
      <vt:lpstr>Worksheet A-2-1</vt:lpstr>
      <vt:lpstr>Form CMS-224-14</vt:lpstr>
      <vt:lpstr>Form CMS-224-14</vt:lpstr>
      <vt:lpstr>Form CMS-224-14</vt:lpstr>
      <vt:lpstr>Form CMS-224-14</vt:lpstr>
      <vt:lpstr>Form CMS-224-14</vt:lpstr>
      <vt:lpstr>Form CMS-224-14</vt:lpstr>
      <vt:lpstr>New Cost Report – What Now?</vt:lpstr>
      <vt:lpstr>PowerPoint Presentation</vt:lpstr>
      <vt:lpstr>Medicare Cost Report Consolidation </vt:lpstr>
      <vt:lpstr>Low Medicare Utilization Cost Report</vt:lpstr>
      <vt:lpstr>Medicare Credit Balance Report</vt:lpstr>
      <vt:lpstr>BPHC Scope of Project Considerations</vt:lpstr>
      <vt:lpstr>PowerPoint Presentation</vt:lpstr>
      <vt:lpstr>Reimbursement Principles</vt:lpstr>
      <vt:lpstr>Application of Medicare Reasonable Cost Principles</vt:lpstr>
      <vt:lpstr>Application of Medicare Reasonable Cost Principles</vt:lpstr>
      <vt:lpstr>Medicare Bad Debts </vt:lpstr>
      <vt:lpstr>Final Thoughts</vt:lpstr>
      <vt:lpstr>Questions</vt:lpstr>
      <vt:lpstr>PowerPoint Presentation</vt:lpstr>
    </vt:vector>
  </TitlesOfParts>
  <Company>BKD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Wiksell</dc:creator>
  <cp:lastModifiedBy>Amanda Tekely</cp:lastModifiedBy>
  <cp:revision>345</cp:revision>
  <cp:lastPrinted>2015-06-25T19:26:17Z</cp:lastPrinted>
  <dcterms:created xsi:type="dcterms:W3CDTF">2014-11-06T17:05:36Z</dcterms:created>
  <dcterms:modified xsi:type="dcterms:W3CDTF">2016-09-19T21:41:24Z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bName">
    <vt:lpwstr>Special Deliverables</vt:lpwstr>
  </property>
  <property fmtid="{D5CDD505-2E9C-101B-9397-08002B2CF9AE}" pid="3" name="tabIndex">
    <vt:lpwstr>600</vt:lpwstr>
  </property>
  <property fmtid="{D5CDD505-2E9C-101B-9397-08002B2CF9AE}" pid="4" name="workpaperIndex">
    <vt:lpwstr>600</vt:lpwstr>
  </property>
</Properties>
</file>